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0"/>
            <a:ext cx="7772400" cy="603498"/>
          </a:xfrm>
        </p:spPr>
        <p:txBody>
          <a:bodyPr>
            <a:normAutofit/>
          </a:bodyPr>
          <a:lstStyle/>
          <a:p>
            <a:r>
              <a:rPr lang="ar-IQ" sz="2800" b="1" dirty="0"/>
              <a:t>الارتباط والعبور والخرائط الوراثية </a:t>
            </a:r>
          </a:p>
        </p:txBody>
      </p:sp>
      <p:sp>
        <p:nvSpPr>
          <p:cNvPr id="3" name="عنوان فرعي 2"/>
          <p:cNvSpPr>
            <a:spLocks noGrp="1"/>
          </p:cNvSpPr>
          <p:nvPr>
            <p:ph type="subTitle" idx="1"/>
          </p:nvPr>
        </p:nvSpPr>
        <p:spPr>
          <a:xfrm>
            <a:off x="251520" y="908720"/>
            <a:ext cx="8640960" cy="5616624"/>
          </a:xfrm>
        </p:spPr>
        <p:txBody>
          <a:bodyPr>
            <a:normAutofit/>
          </a:bodyPr>
          <a:lstStyle/>
          <a:p>
            <a:pPr algn="r"/>
            <a:r>
              <a:rPr lang="ar-IQ" sz="1400" b="1" dirty="0">
                <a:solidFill>
                  <a:schemeClr val="tx1">
                    <a:lumMod val="95000"/>
                    <a:lumOff val="5000"/>
                  </a:schemeClr>
                </a:solidFill>
              </a:rPr>
              <a:t>من خلال دراستنا السابقة تبين لنا ان الجينات التي تحدد صفات الفرد تكون محمولة على الكروموسومات، وبما ان عدد الكروموسومات يكون محدود في خلايا الكائنات الحية، اذن لابد ان يحتوي الكروموسوم على اعداد كبيرة من الجينات، فمثلاً في ذبابة الفاكهة نجد اربعة ازواج من الكروموسومات بينما يبلغ عدد الجينات التي تحملها حوالي عشرة الاف جين . وبما ان الجينات واقعة على الكروموسومات فأذن لابد من وجود انظمة معينة تحدد علاقة الجينات مع بعضها خلال عملية الانقسام الاختزالي وانعزال العوامل الوراثية. وهناك ثلاث حالات من العلاقات بين الجينات مع بعضها اثناء الانعزال وهي :ــ </a:t>
            </a:r>
          </a:p>
          <a:p>
            <a:pPr algn="r"/>
            <a:r>
              <a:rPr lang="ar-IQ" sz="1400" b="1" dirty="0">
                <a:solidFill>
                  <a:schemeClr val="tx1">
                    <a:lumMod val="95000"/>
                    <a:lumOff val="5000"/>
                  </a:schemeClr>
                </a:solidFill>
              </a:rPr>
              <a:t>1ـ حالة الانعزال الحر :ـــ </a:t>
            </a:r>
          </a:p>
          <a:p>
            <a:pPr algn="r"/>
            <a:r>
              <a:rPr lang="ar-IQ" sz="1400" b="1" dirty="0">
                <a:solidFill>
                  <a:schemeClr val="tx1">
                    <a:lumMod val="95000"/>
                    <a:lumOff val="5000"/>
                  </a:schemeClr>
                </a:solidFill>
              </a:rPr>
              <a:t>      هذه الحالة هي كما جاء بها قانوني مندل الاول والثاني، حيث ان الجينات المختلفة والمتعلقة كل منها بصفة معينة تكون واقعة على كروموسومات مختلفة وعليه فأنها تتوزع توزيعاً حراً طبقاً لقوانين مندل في التوزيع الحر، وللكشف على هذه الحالة فأننا نستخدم التلقيح الاختباري للجيل الاول مع الاب المتنحي، </a:t>
            </a:r>
            <a:r>
              <a:rPr lang="ar-IQ" sz="1400" b="1" dirty="0" err="1">
                <a:solidFill>
                  <a:schemeClr val="tx1">
                    <a:lumMod val="95000"/>
                    <a:lumOff val="5000"/>
                  </a:schemeClr>
                </a:solidFill>
              </a:rPr>
              <a:t>فأذا</a:t>
            </a:r>
            <a:r>
              <a:rPr lang="ar-IQ" sz="1400" b="1" dirty="0">
                <a:solidFill>
                  <a:schemeClr val="tx1">
                    <a:lumMod val="95000"/>
                    <a:lumOff val="5000"/>
                  </a:schemeClr>
                </a:solidFill>
              </a:rPr>
              <a:t> حصلنا على اربعة اشكال مظهرية وبنسبة 1:1:1:1 فيعني ذلك ان هذه الجينات تتوزع توزيعاً حراً وتخضع لقوانين مندل وكما موضح ادناه : اي نحصل على اربعة اشكال مظهرية وبنسب متساوية : </a:t>
            </a:r>
          </a:p>
          <a:p>
            <a:pPr algn="r"/>
            <a:r>
              <a:rPr lang="en-US" sz="1400" b="1" dirty="0">
                <a:solidFill>
                  <a:schemeClr val="tx1">
                    <a:lumMod val="95000"/>
                    <a:lumOff val="5000"/>
                  </a:schemeClr>
                </a:solidFill>
              </a:rPr>
              <a:t>P1:        AA BB      x     </a:t>
            </a:r>
            <a:r>
              <a:rPr lang="en-US" sz="1400" b="1" dirty="0" err="1">
                <a:solidFill>
                  <a:schemeClr val="tx1">
                    <a:lumMod val="95000"/>
                    <a:lumOff val="5000"/>
                  </a:schemeClr>
                </a:solidFill>
              </a:rPr>
              <a:t>aa</a:t>
            </a:r>
            <a:r>
              <a:rPr lang="en-US" sz="1400" b="1" dirty="0">
                <a:solidFill>
                  <a:schemeClr val="tx1">
                    <a:lumMod val="95000"/>
                    <a:lumOff val="5000"/>
                  </a:schemeClr>
                </a:solidFill>
              </a:rPr>
              <a:t> bb                                                          </a:t>
            </a:r>
          </a:p>
          <a:p>
            <a:pPr algn="r"/>
            <a:r>
              <a:rPr lang="en-US" sz="1400" b="1" dirty="0">
                <a:solidFill>
                  <a:schemeClr val="tx1">
                    <a:lumMod val="95000"/>
                    <a:lumOff val="5000"/>
                  </a:schemeClr>
                </a:solidFill>
              </a:rPr>
              <a:t>                                                              </a:t>
            </a:r>
          </a:p>
          <a:p>
            <a:pPr algn="r"/>
            <a:r>
              <a:rPr lang="en-US" sz="1400" b="1" dirty="0">
                <a:solidFill>
                  <a:schemeClr val="tx1">
                    <a:lumMod val="95000"/>
                    <a:lumOff val="5000"/>
                  </a:schemeClr>
                </a:solidFill>
              </a:rPr>
              <a:t>G1:          (A)(B)     x     (a)(b)                                                 </a:t>
            </a:r>
          </a:p>
          <a:p>
            <a:pPr algn="r"/>
            <a:r>
              <a:rPr lang="en-US" sz="1400" b="1" dirty="0">
                <a:solidFill>
                  <a:schemeClr val="tx1">
                    <a:lumMod val="95000"/>
                    <a:lumOff val="5000"/>
                  </a:schemeClr>
                </a:solidFill>
              </a:rPr>
              <a:t>                                                             </a:t>
            </a:r>
          </a:p>
          <a:p>
            <a:pPr algn="r"/>
            <a:r>
              <a:rPr lang="en-US" sz="1400" b="1" dirty="0">
                <a:solidFill>
                  <a:schemeClr val="tx1">
                    <a:lumMod val="95000"/>
                    <a:lumOff val="5000"/>
                  </a:schemeClr>
                </a:solidFill>
              </a:rPr>
              <a:t>F1:                         </a:t>
            </a:r>
            <a:r>
              <a:rPr lang="en-US" sz="1400" b="1" dirty="0" err="1">
                <a:solidFill>
                  <a:schemeClr val="tx1">
                    <a:lumMod val="95000"/>
                    <a:lumOff val="5000"/>
                  </a:schemeClr>
                </a:solidFill>
              </a:rPr>
              <a:t>Aa</a:t>
            </a:r>
            <a:r>
              <a:rPr lang="en-US" sz="1400" b="1" dirty="0">
                <a:solidFill>
                  <a:schemeClr val="tx1">
                    <a:lumMod val="95000"/>
                    <a:lumOff val="5000"/>
                  </a:schemeClr>
                </a:solidFill>
              </a:rPr>
              <a:t>                                                           </a:t>
            </a:r>
          </a:p>
          <a:p>
            <a:pPr algn="r"/>
            <a:r>
              <a:rPr lang="en-US" sz="1400" b="1" dirty="0">
                <a:solidFill>
                  <a:schemeClr val="tx1">
                    <a:lumMod val="95000"/>
                    <a:lumOff val="5000"/>
                  </a:schemeClr>
                </a:solidFill>
              </a:rPr>
              <a:t>    P2:            </a:t>
            </a:r>
            <a:r>
              <a:rPr lang="en-US" sz="1400" b="1" dirty="0" err="1">
                <a:solidFill>
                  <a:schemeClr val="tx1">
                    <a:lumMod val="95000"/>
                    <a:lumOff val="5000"/>
                  </a:schemeClr>
                </a:solidFill>
              </a:rPr>
              <a:t>Aa</a:t>
            </a:r>
            <a:r>
              <a:rPr lang="en-US" sz="1400" b="1" dirty="0">
                <a:solidFill>
                  <a:schemeClr val="tx1">
                    <a:lumMod val="95000"/>
                    <a:lumOff val="5000"/>
                  </a:schemeClr>
                </a:solidFill>
              </a:rPr>
              <a:t> Bb   x          </a:t>
            </a:r>
            <a:r>
              <a:rPr lang="en-US" sz="1400" b="1" dirty="0" err="1">
                <a:solidFill>
                  <a:schemeClr val="tx1">
                    <a:lumMod val="95000"/>
                    <a:lumOff val="5000"/>
                  </a:schemeClr>
                </a:solidFill>
              </a:rPr>
              <a:t>aa</a:t>
            </a:r>
            <a:r>
              <a:rPr lang="en-US" sz="1400" b="1" dirty="0">
                <a:solidFill>
                  <a:schemeClr val="tx1">
                    <a:lumMod val="95000"/>
                    <a:lumOff val="5000"/>
                  </a:schemeClr>
                </a:solidFill>
              </a:rPr>
              <a:t> bb                                         </a:t>
            </a:r>
            <a:r>
              <a:rPr lang="ar-IQ" sz="1400" b="1" dirty="0">
                <a:solidFill>
                  <a:schemeClr val="tx1">
                    <a:lumMod val="95000"/>
                    <a:lumOff val="5000"/>
                  </a:schemeClr>
                </a:solidFill>
              </a:rPr>
              <a:t>تلقيح اختباري مع الاب المتنحي</a:t>
            </a:r>
          </a:p>
          <a:p>
            <a:pPr algn="r"/>
            <a:r>
              <a:rPr lang="ar-IQ" sz="1400" b="1" dirty="0">
                <a:solidFill>
                  <a:schemeClr val="tx1">
                    <a:lumMod val="95000"/>
                    <a:lumOff val="5000"/>
                  </a:schemeClr>
                </a:solidFill>
              </a:rPr>
              <a:t>	     </a:t>
            </a:r>
          </a:p>
          <a:p>
            <a:pPr algn="r"/>
            <a:r>
              <a:rPr lang="en-US" sz="1400" b="1" dirty="0">
                <a:solidFill>
                  <a:schemeClr val="tx1">
                    <a:lumMod val="95000"/>
                    <a:lumOff val="5000"/>
                  </a:schemeClr>
                </a:solidFill>
              </a:rPr>
              <a:t>G:          (AB),(</a:t>
            </a:r>
            <a:r>
              <a:rPr lang="en-US" sz="1400" b="1" dirty="0" err="1">
                <a:solidFill>
                  <a:schemeClr val="tx1">
                    <a:lumMod val="95000"/>
                    <a:lumOff val="5000"/>
                  </a:schemeClr>
                </a:solidFill>
              </a:rPr>
              <a:t>Ab</a:t>
            </a:r>
            <a:r>
              <a:rPr lang="en-US" sz="1400" b="1" dirty="0">
                <a:solidFill>
                  <a:schemeClr val="tx1">
                    <a:lumMod val="95000"/>
                    <a:lumOff val="5000"/>
                  </a:schemeClr>
                </a:solidFill>
              </a:rPr>
              <a:t>),(</a:t>
            </a:r>
            <a:r>
              <a:rPr lang="en-US" sz="1400" b="1" dirty="0" err="1">
                <a:solidFill>
                  <a:schemeClr val="tx1">
                    <a:lumMod val="95000"/>
                    <a:lumOff val="5000"/>
                  </a:schemeClr>
                </a:solidFill>
              </a:rPr>
              <a:t>aB</a:t>
            </a:r>
            <a:r>
              <a:rPr lang="en-US" sz="1400" b="1" dirty="0">
                <a:solidFill>
                  <a:schemeClr val="tx1">
                    <a:lumMod val="95000"/>
                    <a:lumOff val="5000"/>
                  </a:schemeClr>
                </a:solidFill>
              </a:rPr>
              <a:t>),(</a:t>
            </a:r>
            <a:r>
              <a:rPr lang="en-US" sz="1400" b="1" dirty="0" err="1">
                <a:solidFill>
                  <a:schemeClr val="tx1">
                    <a:lumMod val="95000"/>
                    <a:lumOff val="5000"/>
                  </a:schemeClr>
                </a:solidFill>
              </a:rPr>
              <a:t>ab</a:t>
            </a:r>
            <a:r>
              <a:rPr lang="en-US" sz="1400" b="1" dirty="0">
                <a:solidFill>
                  <a:schemeClr val="tx1">
                    <a:lumMod val="95000"/>
                    <a:lumOff val="5000"/>
                  </a:schemeClr>
                </a:solidFill>
              </a:rPr>
              <a:t>)              (</a:t>
            </a:r>
            <a:r>
              <a:rPr lang="en-US" sz="1400" b="1" dirty="0" err="1">
                <a:solidFill>
                  <a:schemeClr val="tx1">
                    <a:lumMod val="95000"/>
                    <a:lumOff val="5000"/>
                  </a:schemeClr>
                </a:solidFill>
              </a:rPr>
              <a:t>ab</a:t>
            </a:r>
            <a:r>
              <a:rPr lang="en-US" sz="1400" b="1" dirty="0">
                <a:solidFill>
                  <a:schemeClr val="tx1">
                    <a:lumMod val="95000"/>
                    <a:lumOff val="5000"/>
                  </a:schemeClr>
                </a:solidFill>
              </a:rPr>
              <a:t>)                          </a:t>
            </a:r>
          </a:p>
          <a:p>
            <a:pPr algn="r"/>
            <a:r>
              <a:rPr lang="en-US" sz="1400" b="1" dirty="0">
                <a:solidFill>
                  <a:schemeClr val="tx1">
                    <a:lumMod val="95000"/>
                    <a:lumOff val="5000"/>
                  </a:schemeClr>
                </a:solidFill>
              </a:rPr>
              <a:t>                             : </a:t>
            </a:r>
            <a:r>
              <a:rPr lang="en-US" sz="1400" b="1" dirty="0" err="1">
                <a:solidFill>
                  <a:schemeClr val="tx1">
                    <a:lumMod val="95000"/>
                    <a:lumOff val="5000"/>
                  </a:schemeClr>
                </a:solidFill>
              </a:rPr>
              <a:t>AaBb</a:t>
            </a:r>
            <a:r>
              <a:rPr lang="en-US" sz="1400" b="1" dirty="0">
                <a:solidFill>
                  <a:schemeClr val="tx1">
                    <a:lumMod val="95000"/>
                    <a:lumOff val="5000"/>
                  </a:schemeClr>
                </a:solidFill>
              </a:rPr>
              <a:t>  :  </a:t>
            </a:r>
            <a:r>
              <a:rPr lang="en-US" sz="1400" b="1" dirty="0" err="1">
                <a:solidFill>
                  <a:schemeClr val="tx1">
                    <a:lumMod val="95000"/>
                    <a:lumOff val="5000"/>
                  </a:schemeClr>
                </a:solidFill>
              </a:rPr>
              <a:t>Aabb</a:t>
            </a:r>
            <a:r>
              <a:rPr lang="en-US" sz="1400" b="1" dirty="0">
                <a:solidFill>
                  <a:schemeClr val="tx1">
                    <a:lumMod val="95000"/>
                    <a:lumOff val="5000"/>
                  </a:schemeClr>
                </a:solidFill>
              </a:rPr>
              <a:t>  :  </a:t>
            </a:r>
            <a:r>
              <a:rPr lang="en-US" sz="1400" b="1" dirty="0" err="1">
                <a:solidFill>
                  <a:schemeClr val="tx1">
                    <a:lumMod val="95000"/>
                    <a:lumOff val="5000"/>
                  </a:schemeClr>
                </a:solidFill>
              </a:rPr>
              <a:t>aaBb</a:t>
            </a:r>
            <a:r>
              <a:rPr lang="en-US" sz="1400" b="1" dirty="0">
                <a:solidFill>
                  <a:schemeClr val="tx1">
                    <a:lumMod val="95000"/>
                    <a:lumOff val="5000"/>
                  </a:schemeClr>
                </a:solidFill>
              </a:rPr>
              <a:t>   :  </a:t>
            </a:r>
            <a:r>
              <a:rPr lang="en-US" sz="1400" b="1" dirty="0" err="1">
                <a:solidFill>
                  <a:schemeClr val="tx1">
                    <a:lumMod val="95000"/>
                    <a:lumOff val="5000"/>
                  </a:schemeClr>
                </a:solidFill>
              </a:rPr>
              <a:t>aabb</a:t>
            </a:r>
            <a:r>
              <a:rPr lang="en-US" sz="1400" b="1" dirty="0">
                <a:solidFill>
                  <a:schemeClr val="tx1">
                    <a:lumMod val="95000"/>
                    <a:lumOff val="5000"/>
                  </a:schemeClr>
                </a:solidFill>
              </a:rPr>
              <a:t>        </a:t>
            </a:r>
            <a:r>
              <a:rPr lang="ar-IQ" sz="1400" b="1" dirty="0">
                <a:solidFill>
                  <a:schemeClr val="tx1">
                    <a:lumMod val="95000"/>
                    <a:lumOff val="5000"/>
                  </a:schemeClr>
                </a:solidFill>
              </a:rPr>
              <a:t>الجيل الاختباري  </a:t>
            </a:r>
          </a:p>
          <a:p>
            <a:pPr algn="r"/>
            <a:r>
              <a:rPr lang="ar-IQ" sz="1400" b="1" dirty="0">
                <a:solidFill>
                  <a:schemeClr val="tx1">
                    <a:lumMod val="95000"/>
                    <a:lumOff val="5000"/>
                  </a:schemeClr>
                </a:solidFill>
              </a:rPr>
              <a:t>                            1       :    1        :     1         :      1 </a:t>
            </a:r>
          </a:p>
          <a:p>
            <a:pPr algn="r"/>
            <a:r>
              <a:rPr lang="ar-IQ" sz="1400" b="1" dirty="0">
                <a:solidFill>
                  <a:schemeClr val="tx1">
                    <a:lumMod val="95000"/>
                    <a:lumOff val="5000"/>
                  </a:schemeClr>
                </a:solidFill>
              </a:rPr>
              <a:t>                 </a:t>
            </a:r>
          </a:p>
          <a:p>
            <a:pPr algn="r"/>
            <a:endParaRPr lang="ar-IQ" sz="1400" b="1" dirty="0">
              <a:solidFill>
                <a:schemeClr val="tx1">
                  <a:lumMod val="95000"/>
                  <a:lumOff val="5000"/>
                </a:schemeClr>
              </a:solidFill>
            </a:endParaRPr>
          </a:p>
          <a:p>
            <a:pPr algn="r"/>
            <a:endParaRPr lang="ar-IQ" sz="1400" b="1" dirty="0">
              <a:solidFill>
                <a:schemeClr val="tx1">
                  <a:lumMod val="95000"/>
                  <a:lumOff val="5000"/>
                </a:schemeClr>
              </a:solidFill>
            </a:endParaRPr>
          </a:p>
        </p:txBody>
      </p:sp>
    </p:spTree>
    <p:extLst>
      <p:ext uri="{BB962C8B-B14F-4D97-AF65-F5344CB8AC3E}">
        <p14:creationId xmlns:p14="http://schemas.microsoft.com/office/powerpoint/2010/main" val="4730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71400"/>
            <a:ext cx="8229600" cy="3600400"/>
          </a:xfrm>
        </p:spPr>
        <p:txBody>
          <a:bodyPr>
            <a:normAutofit/>
          </a:bodyPr>
          <a:lstStyle/>
          <a:p>
            <a:pPr algn="r"/>
            <a:r>
              <a:rPr lang="ar-IQ" sz="1400" b="1" dirty="0"/>
              <a:t>العوامل المؤثرة في العبور الوراثي :ــ </a:t>
            </a:r>
            <a:br>
              <a:rPr lang="ar-IQ" sz="1400" b="1" dirty="0"/>
            </a:br>
            <a:r>
              <a:rPr lang="ar-IQ" sz="1400" b="1" dirty="0"/>
              <a:t>1ـ الجنس :ــ </a:t>
            </a:r>
            <a:br>
              <a:rPr lang="ar-IQ" sz="1400" b="1" dirty="0"/>
            </a:br>
            <a:r>
              <a:rPr lang="ar-IQ" sz="1400" b="1" dirty="0"/>
              <a:t>وهو يؤثر على نسبة العبور، فمثلا في ذكور </a:t>
            </a:r>
            <a:r>
              <a:rPr lang="ar-IQ" sz="1400" b="1" dirty="0" err="1"/>
              <a:t>الدورسوفلا</a:t>
            </a:r>
            <a:r>
              <a:rPr lang="ar-IQ" sz="1400" b="1" dirty="0"/>
              <a:t> تكون </a:t>
            </a:r>
            <a:r>
              <a:rPr lang="ar-IQ" sz="1400" b="1" dirty="0" err="1"/>
              <a:t>العبورات</a:t>
            </a:r>
            <a:r>
              <a:rPr lang="ar-IQ" sz="1400" b="1" dirty="0"/>
              <a:t> قليلة وكذلك في الاجناس </a:t>
            </a:r>
            <a:r>
              <a:rPr lang="ar-IQ" sz="1400" b="1" dirty="0" err="1"/>
              <a:t>المتبانية</a:t>
            </a:r>
            <a:r>
              <a:rPr lang="ar-IQ" sz="1400" b="1" dirty="0"/>
              <a:t> الامشاج تكون النسبة اقل مما هو في الاجناس المتماثلة الامشاج . </a:t>
            </a:r>
            <a:br>
              <a:rPr lang="ar-IQ" sz="1400" b="1" dirty="0"/>
            </a:br>
            <a:r>
              <a:rPr lang="ar-IQ" sz="1400" b="1" dirty="0"/>
              <a:t>2ـ عمر الام :ـحيث يقل العبور بتقدم عمر الام . </a:t>
            </a:r>
            <a:br>
              <a:rPr lang="ar-IQ" sz="1400" b="1" dirty="0"/>
            </a:br>
            <a:r>
              <a:rPr lang="ar-IQ" sz="1400" b="1" dirty="0"/>
              <a:t>3ـ الحرارة :ــ </a:t>
            </a:r>
            <a:br>
              <a:rPr lang="ar-IQ" sz="1400" b="1" dirty="0"/>
            </a:br>
            <a:r>
              <a:rPr lang="ar-IQ" sz="1400" b="1" dirty="0"/>
              <a:t>زيادة درجة الحرارة </a:t>
            </a:r>
            <a:r>
              <a:rPr lang="ar-IQ" sz="1400" b="1" dirty="0" err="1"/>
              <a:t>تاثر</a:t>
            </a:r>
            <a:r>
              <a:rPr lang="ar-IQ" sz="1400" b="1" dirty="0"/>
              <a:t> على نسبة العبور ، والحرارة الاعلى او اقل من 22 م تزيد من نسبة العبور . </a:t>
            </a:r>
            <a:br>
              <a:rPr lang="ar-IQ" sz="1400" b="1" dirty="0"/>
            </a:br>
            <a:r>
              <a:rPr lang="ar-IQ" sz="1400" b="1" dirty="0"/>
              <a:t>4ـ تأثيرات الغذاء والمواد الكيمياوية والاشعاع :ـ مثلا التركيز العالي للكالسيوم يقلل من نسبة العبور بين الجينات على الكروموسوم </a:t>
            </a:r>
            <a:r>
              <a:rPr lang="en-US" sz="1400" b="1" dirty="0"/>
              <a:t>X ، </a:t>
            </a:r>
            <a:r>
              <a:rPr lang="ar-IQ" sz="1400" b="1" dirty="0"/>
              <a:t>بينما يزداد العبور عند التعرض </a:t>
            </a:r>
            <a:r>
              <a:rPr lang="ar-IQ" sz="1400" b="1" dirty="0" err="1"/>
              <a:t>للاشعاع</a:t>
            </a:r>
            <a:r>
              <a:rPr lang="ar-IQ" sz="1400" b="1" dirty="0"/>
              <a:t> .</a:t>
            </a:r>
            <a:br>
              <a:rPr lang="ar-IQ" sz="1400" b="1" dirty="0"/>
            </a:br>
            <a:r>
              <a:rPr lang="ar-IQ" sz="1400" b="1" dirty="0"/>
              <a:t>5ـ تأثير النمط الوراثي :ــ تختلف نسبة العبور بين جينين معينين </a:t>
            </a:r>
            <a:r>
              <a:rPr lang="ar-IQ" sz="1400" b="1" dirty="0" err="1"/>
              <a:t>بأختلاف</a:t>
            </a:r>
            <a:r>
              <a:rPr lang="ar-IQ" sz="1400" b="1" dirty="0"/>
              <a:t> النمط الوراثي للسلالات المختلفة . </a:t>
            </a:r>
            <a:br>
              <a:rPr lang="ar-IQ" sz="1400" b="1" dirty="0"/>
            </a:br>
            <a:r>
              <a:rPr lang="ar-IQ" sz="1400" b="1" dirty="0"/>
              <a:t>6ـ تأثير </a:t>
            </a:r>
            <a:r>
              <a:rPr lang="ar-IQ" sz="1400" b="1" dirty="0" err="1"/>
              <a:t>السنترومير</a:t>
            </a:r>
            <a:r>
              <a:rPr lang="ar-IQ" sz="1400" b="1" dirty="0"/>
              <a:t> حيث يقل العبور قرب مناطق السنتروميرات . </a:t>
            </a:r>
          </a:p>
        </p:txBody>
      </p:sp>
    </p:spTree>
    <p:extLst>
      <p:ext uri="{BB962C8B-B14F-4D97-AF65-F5344CB8AC3E}">
        <p14:creationId xmlns:p14="http://schemas.microsoft.com/office/powerpoint/2010/main" val="317467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algn="r"/>
            <a:r>
              <a:rPr lang="ar-IQ" sz="1400" b="1" dirty="0"/>
              <a:t> 2ـ حالة الارتباط التام بين الجينات :ــ </a:t>
            </a:r>
            <a:br>
              <a:rPr lang="ar-IQ" sz="1400" b="1" dirty="0"/>
            </a:br>
            <a:r>
              <a:rPr lang="ar-IQ" sz="1400" b="1" dirty="0"/>
              <a:t>        وهي ان تنتقل الجينات المرتبطة مع بعضها ارتباطاً تاماً دون ان تتوزع توزيعا حرا . اي ان الجينات واقعة على نفس الكروموسوم فهي تنتقل معا من جيل اخر دون انفصال كما في المثال التالي :ــ </a:t>
            </a:r>
            <a:br>
              <a:rPr lang="ar-IQ" sz="1400" b="1" dirty="0"/>
            </a:br>
            <a:r>
              <a:rPr lang="en-US" sz="1400" b="1" dirty="0"/>
              <a:t>P1 :                 A    B       x         a   b</a:t>
            </a:r>
            <a:br>
              <a:rPr lang="en-US" sz="1400" b="1" dirty="0"/>
            </a:br>
            <a:r>
              <a:rPr lang="en-US" sz="1400" b="1" dirty="0"/>
              <a:t>ــــــــــــــ            ـــــــــــــ</a:t>
            </a:r>
            <a:br>
              <a:rPr lang="en-US" sz="1400" b="1" dirty="0"/>
            </a:br>
            <a:r>
              <a:rPr lang="en-US" sz="1400" b="1" dirty="0"/>
              <a:t>ــــــــــــــ           ـــــــــــــ</a:t>
            </a:r>
            <a:br>
              <a:rPr lang="en-US" sz="1400" b="1" dirty="0"/>
            </a:br>
            <a:r>
              <a:rPr lang="en-US" sz="1400" b="1" dirty="0"/>
              <a:t>A     B        x     a     b </a:t>
            </a:r>
            <a:br>
              <a:rPr lang="en-US" sz="1400" b="1" dirty="0"/>
            </a:br>
            <a:r>
              <a:rPr lang="en-US" sz="1400" b="1" dirty="0"/>
              <a:t/>
            </a:r>
            <a:br>
              <a:rPr lang="en-US" sz="1400" b="1" dirty="0"/>
            </a:br>
            <a:r>
              <a:rPr lang="en-US" sz="1400" b="1" dirty="0"/>
              <a:t>G1 :                      (  A    B )        ( a    b )</a:t>
            </a:r>
            <a:br>
              <a:rPr lang="en-US" sz="1400" b="1" dirty="0"/>
            </a:br>
            <a:r>
              <a:rPr lang="en-US" sz="1400" b="1" dirty="0"/>
              <a:t>ــــــــــــــــ       ـــــــــــــ</a:t>
            </a:r>
            <a:br>
              <a:rPr lang="en-US" sz="1400" b="1" dirty="0"/>
            </a:br>
            <a:r>
              <a:rPr lang="en-US" sz="1400" b="1" dirty="0"/>
              <a:t/>
            </a:r>
            <a:br>
              <a:rPr lang="en-US" sz="1400" b="1" dirty="0"/>
            </a:br>
            <a:r>
              <a:rPr lang="en-US" sz="1400" b="1" dirty="0"/>
              <a:t>F1:                                   A     B</a:t>
            </a:r>
            <a:br>
              <a:rPr lang="en-US" sz="1400" b="1" dirty="0"/>
            </a:br>
            <a:r>
              <a:rPr lang="en-US" sz="1400" b="1" dirty="0"/>
              <a:t>ــــــــــــ</a:t>
            </a:r>
            <a:br>
              <a:rPr lang="en-US" sz="1400" b="1" dirty="0"/>
            </a:br>
            <a:r>
              <a:rPr lang="en-US" sz="1400" b="1" dirty="0"/>
              <a:t>ـــــــــــــ</a:t>
            </a:r>
            <a:br>
              <a:rPr lang="en-US" sz="1400" b="1" dirty="0"/>
            </a:br>
            <a:r>
              <a:rPr lang="en-US" sz="1400" b="1" dirty="0"/>
              <a:t>a       b</a:t>
            </a:r>
            <a:br>
              <a:rPr lang="en-US" sz="1400" b="1" dirty="0"/>
            </a:br>
            <a:r>
              <a:rPr lang="en-US" sz="1400" b="1" dirty="0"/>
              <a:t>                             </a:t>
            </a:r>
            <a:r>
              <a:rPr lang="ar-IQ" sz="1400" b="1" dirty="0"/>
              <a:t>تلقيح </a:t>
            </a:r>
            <a:r>
              <a:rPr lang="ar-IQ" sz="1400" b="1" dirty="0" err="1"/>
              <a:t>اختبارمع</a:t>
            </a:r>
            <a:r>
              <a:rPr lang="ar-IQ" sz="1400" b="1" dirty="0"/>
              <a:t> اللاب المتنحي     </a:t>
            </a:r>
            <a:r>
              <a:rPr lang="en-US" sz="1400" b="1" dirty="0"/>
              <a:t>A B                 ×       </a:t>
            </a:r>
            <a:r>
              <a:rPr lang="en-US" sz="1400" b="1" dirty="0" err="1"/>
              <a:t>ab</a:t>
            </a:r>
            <a:r>
              <a:rPr lang="en-US" sz="1400" b="1" dirty="0"/>
              <a:t>       </a:t>
            </a:r>
            <a:br>
              <a:rPr lang="en-US" sz="1400" b="1" dirty="0"/>
            </a:br>
            <a:r>
              <a:rPr lang="en-US" sz="1400" b="1" dirty="0"/>
              <a:t>                                                                            ـــــــــ                        ــــــــــ        </a:t>
            </a:r>
            <a:br>
              <a:rPr lang="en-US" sz="1400" b="1" dirty="0"/>
            </a:br>
            <a:r>
              <a:rPr lang="en-US" sz="1400" b="1" dirty="0"/>
              <a:t>                                                                            ــــــــــ                        ـــــــــــ</a:t>
            </a:r>
            <a:br>
              <a:rPr lang="en-US" sz="1400" b="1" dirty="0"/>
            </a:br>
            <a:r>
              <a:rPr lang="en-US" sz="1400" b="1" dirty="0"/>
              <a:t>  a  b                            a  b                                                                                              </a:t>
            </a:r>
            <a:br>
              <a:rPr lang="en-US" sz="1400" b="1" dirty="0"/>
            </a:br>
            <a:r>
              <a:rPr lang="en-US" sz="1400" b="1" dirty="0"/>
              <a:t>G    :  (A B)     (a   b)                (a  b)                                                                                             </a:t>
            </a:r>
            <a:br>
              <a:rPr lang="en-US" sz="1400" b="1" dirty="0"/>
            </a:br>
            <a:r>
              <a:rPr lang="en-US" sz="1400" b="1" dirty="0"/>
              <a:t>                                                   </a:t>
            </a:r>
            <a:br>
              <a:rPr lang="en-US" sz="1400" b="1" dirty="0"/>
            </a:br>
            <a:r>
              <a:rPr lang="en-US" sz="1400" b="1" dirty="0"/>
              <a:t>A B                     a b                                                                                                    </a:t>
            </a:r>
            <a:br>
              <a:rPr lang="en-US" sz="1400" b="1" dirty="0"/>
            </a:br>
            <a:r>
              <a:rPr lang="en-US" sz="1400" b="1" dirty="0"/>
              <a:t>                                                                                       ــــــــــ                  ـــــــــ </a:t>
            </a:r>
            <a:br>
              <a:rPr lang="en-US" sz="1400" b="1" dirty="0"/>
            </a:br>
            <a:r>
              <a:rPr lang="en-US" sz="1400" b="1" dirty="0"/>
              <a:t>                                                                                      ــــــــــ                   ـــــــــ </a:t>
            </a:r>
            <a:br>
              <a:rPr lang="en-US" sz="1400" b="1" dirty="0"/>
            </a:br>
            <a:r>
              <a:rPr lang="en-US" sz="1400" b="1" dirty="0"/>
              <a:t>       a   b                   a   b                                                                                            </a:t>
            </a:r>
            <a:br>
              <a:rPr lang="en-US" sz="1400" b="1" dirty="0"/>
            </a:br>
            <a:r>
              <a:rPr lang="en-US" sz="1400" b="1" dirty="0" smtClean="0"/>
              <a:t>1         :           1                                                                                               </a:t>
            </a:r>
            <a:r>
              <a:rPr lang="en-US" sz="1400" b="1" dirty="0"/>
              <a:t/>
            </a:r>
            <a:br>
              <a:rPr lang="en-US" sz="1400" b="1" dirty="0"/>
            </a:br>
            <a:r>
              <a:rPr lang="en-US" sz="1400" b="1" dirty="0"/>
              <a:t/>
            </a:r>
            <a:br>
              <a:rPr lang="en-US" sz="1400" b="1" dirty="0"/>
            </a:br>
            <a:r>
              <a:rPr lang="ar-IQ" sz="1400" b="1" dirty="0"/>
              <a:t>وللكشف عن حالة الارتباط التام فأننا نعمل تضريب اختباري للجيل الاول مع الاب المتنحي </a:t>
            </a:r>
            <a:r>
              <a:rPr lang="ar-IQ" sz="1400" b="1" dirty="0" err="1"/>
              <a:t>فأذا</a:t>
            </a:r>
            <a:r>
              <a:rPr lang="ar-IQ" sz="1400" b="1" dirty="0"/>
              <a:t> حصلنا على شكلين </a:t>
            </a:r>
            <a:r>
              <a:rPr lang="ar-IQ" sz="1400" b="1" dirty="0" err="1"/>
              <a:t>مظهريين</a:t>
            </a:r>
            <a:r>
              <a:rPr lang="ar-IQ" sz="1400" b="1" dirty="0"/>
              <a:t> فقط وبنسبتين متساويتين اي (1:1) فأن ذلك يعني وجود ارتباط تام بين ذلك الزوج من الجينات كما موضح في المثال اعلاه . </a:t>
            </a:r>
            <a:br>
              <a:rPr lang="ar-IQ" sz="1400" b="1" dirty="0"/>
            </a:br>
            <a:endParaRPr lang="ar-IQ" sz="1400" b="1" dirty="0"/>
          </a:p>
        </p:txBody>
      </p:sp>
    </p:spTree>
    <p:extLst>
      <p:ext uri="{BB962C8B-B14F-4D97-AF65-F5344CB8AC3E}">
        <p14:creationId xmlns:p14="http://schemas.microsoft.com/office/powerpoint/2010/main" val="355511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3ـ الارتباط غير التام :</a:t>
            </a:r>
            <a:r>
              <a:rPr lang="en-US" sz="1400" b="1" dirty="0"/>
              <a:t>Incomplete  Linkage </a:t>
            </a:r>
            <a:br>
              <a:rPr lang="en-US" sz="1400" b="1" dirty="0"/>
            </a:br>
            <a:r>
              <a:rPr lang="ar-IQ" sz="1400" b="1" dirty="0"/>
              <a:t>ان الكروموسومات غالباً لا تنتقل سليمة بكامل جيناتها الى </a:t>
            </a:r>
            <a:r>
              <a:rPr lang="ar-IQ" sz="1400" b="1" dirty="0" err="1"/>
              <a:t>الكاميتات</a:t>
            </a:r>
            <a:r>
              <a:rPr lang="ar-IQ" sz="1400" b="1" dirty="0"/>
              <a:t> اي ان الارتباط التام بين الجينات يكون نادرا في الكائنات التي تتكاثر جنسيا، واول من لاحظ هذه الظاهرة هو العالم </a:t>
            </a:r>
            <a:r>
              <a:rPr lang="ar-IQ" sz="1400" b="1" dirty="0" err="1"/>
              <a:t>موركان</a:t>
            </a:r>
            <a:r>
              <a:rPr lang="ar-IQ" sz="1400" b="1" dirty="0"/>
              <a:t> عند دراسته لصفتين في </a:t>
            </a:r>
            <a:r>
              <a:rPr lang="ar-IQ" sz="1400" b="1" dirty="0" err="1"/>
              <a:t>الدورسوفلا</a:t>
            </a:r>
            <a:r>
              <a:rPr lang="ar-IQ" sz="1400" b="1" dirty="0"/>
              <a:t>، ينتج الارتباط غير التام اذا كان الجينان على كروموسوم واحد وحدث عبور بين ازواج الكروموسومات المتناظرة في المسافة بين الجينين ويمكن الكشف على هذه الحالة من خلال اجراء تضريب اختباري للجيل الاول  مع الاب المتنحي فاذا حصلنا على اربعة اشكال مظهرية على شرط ان لا تكون متشابهة اي لا تخضع للنسبة (1:1:1:1) </a:t>
            </a:r>
            <a:r>
              <a:rPr lang="ar-IQ" sz="1400" b="1" dirty="0" err="1"/>
              <a:t>فعندة</a:t>
            </a:r>
            <a:r>
              <a:rPr lang="ar-IQ" sz="1400" b="1" dirty="0"/>
              <a:t> ذلك  يكون الارتباط غير التام.  ومثال على ذلك :ـ   في نبات الذرة وجد ان اليل لحبوب الملونة (</a:t>
            </a:r>
            <a:r>
              <a:rPr lang="en-US" sz="1400" b="1" dirty="0"/>
              <a:t>C) </a:t>
            </a:r>
            <a:r>
              <a:rPr lang="ar-IQ" sz="1400" b="1" dirty="0"/>
              <a:t>سائد على أليله عديم اللون (</a:t>
            </a:r>
            <a:r>
              <a:rPr lang="en-US" sz="1400" b="1" dirty="0"/>
              <a:t>c) </a:t>
            </a:r>
            <a:r>
              <a:rPr lang="ar-IQ" sz="1400" b="1" dirty="0" err="1"/>
              <a:t>وأليل</a:t>
            </a:r>
            <a:r>
              <a:rPr lang="ar-IQ" sz="1400" b="1" dirty="0"/>
              <a:t> الحبوب الممتلئة(</a:t>
            </a:r>
            <a:r>
              <a:rPr lang="en-US" sz="1400" b="1" dirty="0"/>
              <a:t>S) </a:t>
            </a:r>
            <a:r>
              <a:rPr lang="ar-IQ" sz="1400" b="1" dirty="0"/>
              <a:t>سائد على اليل الحبوب المجعدة (</a:t>
            </a:r>
            <a:r>
              <a:rPr lang="en-US" sz="1400" b="1" dirty="0"/>
              <a:t>s). </a:t>
            </a:r>
            <a:r>
              <a:rPr lang="ar-IQ" sz="1400" b="1" dirty="0"/>
              <a:t>وعند تضريب نبات ذات حبوب ملونة ممتلئة مع نبات عديم اللون وبذوره مجعدة كانت نباتات الجيل الاول كلها ذات حبوب ملونة ممتلئة، وعند تلقيح الجيل الاول اختباريا مع الاب المتنحي للصفتين امكن الحصول على اربع اشكال مظهرية وبنسب مختلفة وبهذا فلم تتحقق النسبة المندلية (1:1:1:1) وعليه فان الارتباط في هذا المثال هو غير تام وكما موضح ادناه :                                          </a:t>
            </a:r>
            <a:br>
              <a:rPr lang="ar-IQ" sz="1400" b="1" dirty="0"/>
            </a:br>
            <a:r>
              <a:rPr lang="en-US" sz="1400" b="1" dirty="0"/>
              <a:t>P:                                               C    S                          c      s                                                  </a:t>
            </a:r>
            <a:br>
              <a:rPr lang="en-US" sz="1400" b="1" dirty="0"/>
            </a:br>
            <a:r>
              <a:rPr lang="en-US" sz="1400" b="1" dirty="0"/>
              <a:t>                                              ـــــــــــــــ       ×       ـــــــــــــ </a:t>
            </a:r>
            <a:br>
              <a:rPr lang="en-US" sz="1400" b="1" dirty="0"/>
            </a:br>
            <a:r>
              <a:rPr lang="en-US" sz="1400" b="1" dirty="0"/>
              <a:t>                                              ـــــــــــــــ                ــــــــــــــ </a:t>
            </a:r>
            <a:br>
              <a:rPr lang="en-US" sz="1400" b="1" dirty="0"/>
            </a:br>
            <a:r>
              <a:rPr lang="en-US" sz="1400" b="1" dirty="0"/>
              <a:t>C    S                         c     s                                                </a:t>
            </a:r>
            <a:br>
              <a:rPr lang="en-US" sz="1400" b="1" dirty="0"/>
            </a:br>
            <a:r>
              <a:rPr lang="en-US" sz="1400" b="1" dirty="0"/>
              <a:t>                             </a:t>
            </a:r>
            <a:r>
              <a:rPr lang="ar-IQ" sz="1400" b="1" dirty="0"/>
              <a:t>عديم اللون مجعد البذور             ملون ممتلأ البذور                            </a:t>
            </a:r>
            <a:br>
              <a:rPr lang="ar-IQ" sz="1400" b="1" dirty="0"/>
            </a:br>
            <a:r>
              <a:rPr lang="ar-IQ" sz="1400" b="1" dirty="0"/>
              <a:t>                                                             </a:t>
            </a:r>
            <a:br>
              <a:rPr lang="ar-IQ" sz="1400" b="1" dirty="0"/>
            </a:br>
            <a:r>
              <a:rPr lang="en-US" sz="1400" b="1" dirty="0"/>
              <a:t>F1 :                                       C    S                          c      s                                              </a:t>
            </a:r>
            <a:br>
              <a:rPr lang="en-US" sz="1400" b="1" dirty="0"/>
            </a:br>
            <a:r>
              <a:rPr lang="en-US" sz="1400" b="1" dirty="0"/>
              <a:t>                                          ـــــــــــــــ                      ـــــــــــــ </a:t>
            </a:r>
            <a:br>
              <a:rPr lang="en-US" sz="1400" b="1" dirty="0"/>
            </a:br>
            <a:r>
              <a:rPr lang="en-US" sz="1400" b="1" dirty="0"/>
              <a:t>                                          ـــــــــــــــ                     ـــــــــــــــ</a:t>
            </a:r>
            <a:br>
              <a:rPr lang="en-US" sz="1400" b="1" dirty="0"/>
            </a:br>
            <a:r>
              <a:rPr lang="en-US" sz="1400" b="1" dirty="0"/>
              <a:t>C        s                        c       s                                            </a:t>
            </a:r>
            <a:br>
              <a:rPr lang="en-US" sz="1400" b="1" dirty="0"/>
            </a:br>
            <a:r>
              <a:rPr lang="en-US" sz="1400" b="1" dirty="0"/>
              <a:t>                                 </a:t>
            </a:r>
            <a:r>
              <a:rPr lang="ar-IQ" sz="1400" b="1" dirty="0"/>
              <a:t>عديم اللون مجعد البذور        ملون ممتلأ البذور                            </a:t>
            </a:r>
            <a:br>
              <a:rPr lang="ar-IQ" sz="1400" b="1" dirty="0"/>
            </a:br>
            <a:r>
              <a:rPr lang="ar-IQ" sz="1400" b="1" dirty="0"/>
              <a:t>                                                                  </a:t>
            </a:r>
            <a:br>
              <a:rPr lang="ar-IQ" sz="1400" b="1" dirty="0"/>
            </a:br>
            <a:r>
              <a:rPr lang="en-US" sz="1400" b="1" dirty="0"/>
              <a:t>C     S          C    s         c    S         c   s                                     </a:t>
            </a:r>
            <a:br>
              <a:rPr lang="en-US" sz="1400" b="1" dirty="0"/>
            </a:br>
            <a:r>
              <a:rPr lang="en-US" sz="1400" b="1" dirty="0"/>
              <a:t>                                ــــــــــ       ــــــــــ        ـــــــــــــ         ــــــــــــ</a:t>
            </a:r>
            <a:br>
              <a:rPr lang="en-US" sz="1400" b="1" dirty="0"/>
            </a:br>
            <a:r>
              <a:rPr lang="en-US" sz="1400" b="1" dirty="0"/>
              <a:t>                                ــــــــــ        ـــــــــ       ـــــــــــ           ـــــــــــ </a:t>
            </a:r>
            <a:br>
              <a:rPr lang="en-US" sz="1400" b="1" dirty="0"/>
            </a:br>
            <a:r>
              <a:rPr lang="en-US" sz="1400" b="1" dirty="0"/>
              <a:t>C    s          c    s            c    s             c    s                                 </a:t>
            </a:r>
            <a:br>
              <a:rPr lang="en-US" sz="1400" b="1" dirty="0"/>
            </a:br>
            <a:r>
              <a:rPr lang="en-US" sz="1400" b="1" dirty="0"/>
              <a:t>                   </a:t>
            </a:r>
            <a:r>
              <a:rPr lang="ar-IQ" sz="1400" b="1" dirty="0"/>
              <a:t>عديم اللون مجعد : عديم اللون ممتلأ   : ملون مجعد    : ملون ممتلأ </a:t>
            </a:r>
            <a:br>
              <a:rPr lang="ar-IQ" sz="1400" b="1" dirty="0"/>
            </a:br>
            <a:r>
              <a:rPr lang="ar-IQ" sz="1400" b="1" dirty="0"/>
              <a:t>                      48 .22 %        1.82 %          1.78 %       48.18 %      </a:t>
            </a:r>
            <a:br>
              <a:rPr lang="ar-IQ"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705175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604"/>
            <a:ext cx="8229600" cy="6510740"/>
          </a:xfrm>
        </p:spPr>
        <p:txBody>
          <a:bodyPr>
            <a:normAutofit/>
          </a:bodyPr>
          <a:lstStyle/>
          <a:p>
            <a:pPr algn="r"/>
            <a:r>
              <a:rPr lang="ar-IQ" sz="1400" b="1" dirty="0"/>
              <a:t>بعد ان اوضحنا علاقة الجينات مع بعضهما نتطرق الان لتوضيح بعض المفاهيم حول الارتباط، لقد تطورت دراسات الخلية بشكل كبير بعد اكتشاف قوانين مندل لاسيما ملاحظة سلوك الكروموسومات المنتظم سواء في الانقسام الاختزالي ام الخيطي، ومن ملاحظات ودراسات العلماء </a:t>
            </a:r>
            <a:r>
              <a:rPr lang="en-US" sz="1400" b="1" dirty="0"/>
              <a:t>Sutton (1903) </a:t>
            </a:r>
            <a:r>
              <a:rPr lang="ar-IQ" sz="1400" b="1" dirty="0"/>
              <a:t>و </a:t>
            </a:r>
            <a:r>
              <a:rPr lang="en-US" sz="1400" b="1" dirty="0"/>
              <a:t>Morgan (1910) </a:t>
            </a:r>
            <a:r>
              <a:rPr lang="ar-IQ" sz="1400" b="1" dirty="0"/>
              <a:t>و </a:t>
            </a:r>
            <a:r>
              <a:rPr lang="en-US" sz="1400" b="1" dirty="0"/>
              <a:t>Bridges  (1916) </a:t>
            </a:r>
            <a:r>
              <a:rPr lang="ar-IQ" sz="1400" b="1" dirty="0"/>
              <a:t>اتضح ان الجينات محمولة فعلا على الكروموسومات ولابد ان تكون وراثتها وانتقالها من جين الى اخر مماثلة لوراثة الكروموسومات، وان اي كائن حي لابد ان يحمل عدد من الجينات اكبر بكثير جدا من عدد ازواج الكروموسومات التي يحملها . </a:t>
            </a:r>
            <a:r>
              <a:rPr lang="ar-IQ" sz="1400" b="1" dirty="0" smtClean="0"/>
              <a:t/>
            </a:r>
            <a:br>
              <a:rPr lang="ar-IQ" sz="1400" b="1" dirty="0" smtClean="0"/>
            </a:br>
            <a:r>
              <a:rPr lang="ar-IQ" sz="1400" b="1" dirty="0"/>
              <a:t/>
            </a:r>
            <a:br>
              <a:rPr lang="ar-IQ" sz="1400" b="1" dirty="0"/>
            </a:br>
            <a:r>
              <a:rPr lang="ar-IQ" sz="1400" b="1" dirty="0"/>
              <a:t>        ان المجموعة الارتباطية </a:t>
            </a:r>
            <a:r>
              <a:rPr lang="en-US" sz="1400" b="1" dirty="0"/>
              <a:t>Linkage  group  </a:t>
            </a:r>
            <a:r>
              <a:rPr lang="ar-IQ" sz="1400" b="1" dirty="0"/>
              <a:t>هي عبارة عن كل الجينات المحمولة على كروموسوم واحد، وتنتقل هذه المجموعة الارتباطية كوحدة مستقلة واحدة دائما من  جيل </a:t>
            </a:r>
            <a:r>
              <a:rPr lang="ar-IQ" sz="1400" b="1" dirty="0" err="1"/>
              <a:t>لاخر</a:t>
            </a:r>
            <a:r>
              <a:rPr lang="ar-IQ" sz="1400" b="1" dirty="0"/>
              <a:t> الا في الحالات التي يحدث فيها العبور </a:t>
            </a:r>
            <a:r>
              <a:rPr lang="en-US" sz="1400" b="1" dirty="0"/>
              <a:t>Crossing  over  </a:t>
            </a:r>
            <a:r>
              <a:rPr lang="ar-IQ" sz="1400" b="1" dirty="0"/>
              <a:t>وان عدد المجاميع الارتباطية في اي كائن حي يساوي العدد الاحادي </a:t>
            </a:r>
            <a:r>
              <a:rPr lang="en-US" sz="1400" b="1" dirty="0" err="1"/>
              <a:t>Monoploid</a:t>
            </a:r>
            <a:r>
              <a:rPr lang="en-US" sz="1400" b="1" dirty="0"/>
              <a:t>  </a:t>
            </a:r>
            <a:r>
              <a:rPr lang="ar-IQ" sz="1400" b="1" dirty="0"/>
              <a:t>لكروموسومات ذلك الكائن الحي كحد اعلى. </a:t>
            </a:r>
            <a:br>
              <a:rPr lang="ar-IQ" sz="1400" b="1" dirty="0"/>
            </a:br>
            <a:r>
              <a:rPr lang="ar-IQ" sz="1400" b="1" dirty="0" smtClean="0"/>
              <a:t/>
            </a:r>
            <a:br>
              <a:rPr lang="ar-IQ" sz="1400" b="1" dirty="0" smtClean="0"/>
            </a:br>
            <a:r>
              <a:rPr lang="ar-IQ" sz="1400" b="1" dirty="0" smtClean="0"/>
              <a:t>الجينات </a:t>
            </a:r>
            <a:r>
              <a:rPr lang="ar-IQ" sz="1400" b="1" dirty="0"/>
              <a:t>المرتبطة :</a:t>
            </a:r>
            <a:br>
              <a:rPr lang="ar-IQ" sz="1400" b="1" dirty="0"/>
            </a:br>
            <a:r>
              <a:rPr lang="ar-IQ" sz="1400" b="1" dirty="0"/>
              <a:t>لاحظ كل من العلماء </a:t>
            </a:r>
            <a:r>
              <a:rPr lang="en-US" sz="1400" b="1" dirty="0" err="1"/>
              <a:t>Punnett</a:t>
            </a:r>
            <a:r>
              <a:rPr lang="en-US" sz="1400" b="1" dirty="0"/>
              <a:t>  </a:t>
            </a:r>
            <a:r>
              <a:rPr lang="ar-IQ" sz="1400" b="1" dirty="0"/>
              <a:t>و </a:t>
            </a:r>
            <a:r>
              <a:rPr lang="en-US" sz="1400" b="1" dirty="0"/>
              <a:t>Bateson(1906) </a:t>
            </a:r>
            <a:r>
              <a:rPr lang="ar-IQ" sz="1400" b="1" dirty="0"/>
              <a:t>عند تهجين سلالتين من البزاليا الحلوة تختلفان بزوجين من الصفات المتضادة ان النتائج المشاهدة للنسب المظهرية في الجيل الثاني لا تتفق مع ما وجده مندل (9:3:3:1) اي التوزيع الحر. وهذا ما وجده ايضا العالم </a:t>
            </a:r>
            <a:r>
              <a:rPr lang="en-US" sz="1400" b="1" dirty="0"/>
              <a:t>Morgan  </a:t>
            </a:r>
            <a:r>
              <a:rPr lang="ar-IQ" sz="1400" b="1" dirty="0"/>
              <a:t>والعاملين معه (1910-1915) من ان مبدأ الانعزال الحر لا ينطبق على بعض </a:t>
            </a:r>
            <a:r>
              <a:rPr lang="ar-IQ" sz="1400" b="1" dirty="0" err="1"/>
              <a:t>التهجينات</a:t>
            </a:r>
            <a:r>
              <a:rPr lang="ar-IQ" sz="1400" b="1" dirty="0"/>
              <a:t> في </a:t>
            </a:r>
            <a:r>
              <a:rPr lang="ar-IQ" sz="1400" b="1" dirty="0" err="1"/>
              <a:t>الدورسوفلا</a:t>
            </a:r>
            <a:r>
              <a:rPr lang="ar-IQ" sz="1400" b="1" dirty="0"/>
              <a:t> فقد اتضح بقاء التراكيب الابوية مرتبطة بنسبة عالية وتنتج تراكيب جديدة بنسبة واطئة. ومن هذه الدراسات اسست جماعة </a:t>
            </a:r>
            <a:r>
              <a:rPr lang="ar-IQ" sz="1400" b="1" dirty="0" err="1"/>
              <a:t>موركان</a:t>
            </a:r>
            <a:r>
              <a:rPr lang="ar-IQ" sz="1400" b="1" dirty="0"/>
              <a:t> نظرية الارتباط </a:t>
            </a:r>
            <a:r>
              <a:rPr lang="ar-IQ" sz="1400" b="1" dirty="0" err="1"/>
              <a:t>والعبورعلى</a:t>
            </a:r>
            <a:r>
              <a:rPr lang="ar-IQ" sz="1400" b="1" dirty="0"/>
              <a:t> اسس خلوية ثابتة. وهذه الدراسات دعمت نظرية الكروموسومات ودورها في الوراثة وقادت الى اعداد الخرائط الوراثية التي صورت العلاقة بين الجينات والكروموسومات. </a:t>
            </a:r>
            <a:r>
              <a:rPr lang="ar-IQ" sz="1400" b="1" dirty="0" smtClean="0"/>
              <a:t/>
            </a:r>
            <a:br>
              <a:rPr lang="ar-IQ" sz="1400" b="1" dirty="0" smtClean="0"/>
            </a:br>
            <a:r>
              <a:rPr lang="ar-IQ" sz="1400" b="1" dirty="0"/>
              <a:t/>
            </a:r>
            <a:br>
              <a:rPr lang="ar-IQ" sz="1400" b="1" dirty="0"/>
            </a:br>
            <a:r>
              <a:rPr lang="ar-IQ" sz="1400" b="1" dirty="0"/>
              <a:t>     اذن الارتباط هو ميل الجينات غير الاليلية الواقعة على نفس الكروموسوم او نفس المجموعة الارتباطية للبقاء معا بنسبة اعلى مما يتوقع في الانعزال الحر. وترتبط الجينات غير الاليلية بسبب وقوعها على نفس الكروموسوم لذا تحاول ان تبقى معا خلال الانقسام الاختزالي وتدخل نفس الكميت. </a:t>
            </a:r>
            <a:r>
              <a:rPr lang="ar-IQ" sz="1400" b="1" dirty="0" smtClean="0"/>
              <a:t/>
            </a:r>
            <a:br>
              <a:rPr lang="ar-IQ" sz="1400" b="1" dirty="0" smtClean="0"/>
            </a:br>
            <a:r>
              <a:rPr lang="ar-IQ" sz="1400" b="1" dirty="0"/>
              <a:t/>
            </a:r>
            <a:br>
              <a:rPr lang="ar-IQ" sz="1400" b="1" dirty="0"/>
            </a:br>
            <a:r>
              <a:rPr lang="ar-IQ" sz="1400" b="1" dirty="0"/>
              <a:t>وفي حالة بقاء الجينات معا على نفس الكروموســـــــــــوم يحدث الارتباط التام الـ </a:t>
            </a:r>
            <a:r>
              <a:rPr lang="en-US" sz="1400" b="1" dirty="0"/>
              <a:t>linkage   Complete </a:t>
            </a:r>
            <a:r>
              <a:rPr lang="ar-IQ" sz="1400" b="1" dirty="0"/>
              <a:t>اما اذا حدث عبور بين ازواج الكروموسومات المتناظرة فينتج عنه الارتباط غير التام </a:t>
            </a:r>
            <a:r>
              <a:rPr lang="en-US" sz="1400" b="1" dirty="0"/>
              <a:t>Incomplete  Linkage. </a:t>
            </a:r>
            <a:br>
              <a:rPr lang="en-US" sz="1400" b="1" dirty="0"/>
            </a:br>
            <a:r>
              <a:rPr lang="en-US" sz="1400" b="1" dirty="0"/>
              <a:t> </a:t>
            </a:r>
            <a:r>
              <a:rPr lang="en-US" sz="1400" b="1" dirty="0" smtClean="0"/>
              <a:t/>
            </a:r>
            <a:br>
              <a:rPr lang="en-US" sz="1400" b="1" dirty="0" smtClean="0"/>
            </a:br>
            <a:r>
              <a:rPr lang="en-US" sz="1400" b="1" dirty="0" smtClean="0"/>
              <a:t>      </a:t>
            </a:r>
            <a:r>
              <a:rPr lang="ar-IQ" sz="1400" b="1" dirty="0"/>
              <a:t>اذن الارتباط التام يحصل عندما تكون الجينات متقاربة جدا وواقعة على كروموسوم واحد وتنتقل معا على الدوام من جيل الى اخر ومثال على ذلك في </a:t>
            </a:r>
            <a:r>
              <a:rPr lang="ar-IQ" sz="1400" b="1" dirty="0" err="1"/>
              <a:t>الدورسفلا</a:t>
            </a:r>
            <a:r>
              <a:rPr lang="ar-IQ" sz="1400" b="1" dirty="0"/>
              <a:t> : عند تضريب حشرة تحمل جينين </a:t>
            </a:r>
            <a:r>
              <a:rPr lang="ar-IQ" sz="1400" b="1" dirty="0" err="1"/>
              <a:t>طافرين</a:t>
            </a:r>
            <a:r>
              <a:rPr lang="ar-IQ" sz="1400" b="1" dirty="0"/>
              <a:t> على الكروموسوم الرابع ومسؤولين عن ظهور صفة الاجنحة </a:t>
            </a:r>
            <a:r>
              <a:rPr lang="ar-IQ" sz="1400" b="1" dirty="0" err="1"/>
              <a:t>المنحية</a:t>
            </a:r>
            <a:r>
              <a:rPr lang="ar-IQ" sz="1400" b="1" dirty="0"/>
              <a:t> و الشعيرات المحلوقة ويرمز لها </a:t>
            </a:r>
            <a:r>
              <a:rPr lang="en-US" sz="1400" b="1" dirty="0" err="1"/>
              <a:t>bs</a:t>
            </a:r>
            <a:r>
              <a:rPr lang="en-US" sz="1400" b="1" dirty="0"/>
              <a:t> | </a:t>
            </a:r>
            <a:r>
              <a:rPr lang="en-US" sz="1400" b="1" dirty="0" err="1"/>
              <a:t>bs</a:t>
            </a:r>
            <a:r>
              <a:rPr lang="en-US" sz="1400" b="1" dirty="0"/>
              <a:t> </a:t>
            </a:r>
            <a:r>
              <a:rPr lang="ar-IQ" sz="1400" b="1" dirty="0"/>
              <a:t>مع ذبابة طبيعية ++| ++ تكون النتائج كما يلي :ــ </a:t>
            </a:r>
            <a:br>
              <a:rPr lang="ar-IQ" sz="1400" b="1" dirty="0"/>
            </a:br>
            <a:endParaRPr lang="ar-IQ" sz="1400" b="1" dirty="0"/>
          </a:p>
        </p:txBody>
      </p:sp>
    </p:spTree>
    <p:extLst>
      <p:ext uri="{BB962C8B-B14F-4D97-AF65-F5344CB8AC3E}">
        <p14:creationId xmlns:p14="http://schemas.microsoft.com/office/powerpoint/2010/main" val="3827446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en-US" sz="1400" b="1" dirty="0"/>
              <a:t>P:                        b   s           +     +</a:t>
            </a:r>
            <a:br>
              <a:rPr lang="en-US" sz="1400" b="1" dirty="0"/>
            </a:br>
            <a:r>
              <a:rPr lang="en-US" sz="1400" b="1" dirty="0"/>
              <a:t>ــــــــــــ   ×   ــــــــــــ</a:t>
            </a:r>
            <a:br>
              <a:rPr lang="en-US" sz="1400" b="1" dirty="0"/>
            </a:br>
            <a:r>
              <a:rPr lang="en-US" sz="1400" b="1" dirty="0"/>
              <a:t>ــــــــــــ        ــــــــــــ</a:t>
            </a:r>
            <a:br>
              <a:rPr lang="en-US" sz="1400" b="1" dirty="0"/>
            </a:br>
            <a:r>
              <a:rPr lang="en-US" sz="1400" b="1" dirty="0"/>
              <a:t>b   s            +     +</a:t>
            </a:r>
            <a:br>
              <a:rPr lang="en-US" sz="1400" b="1" dirty="0"/>
            </a:br>
            <a:r>
              <a:rPr lang="ar-IQ" sz="1400" b="1" dirty="0"/>
              <a:t>طبيعية                  متنحية ومخلوقة</a:t>
            </a:r>
            <a:br>
              <a:rPr lang="ar-IQ" sz="1400" b="1" dirty="0"/>
            </a:br>
            <a:r>
              <a:rPr lang="ar-IQ" sz="1400" b="1" dirty="0"/>
              <a:t> </a:t>
            </a:r>
            <a:br>
              <a:rPr lang="ar-IQ" sz="1400" b="1" dirty="0"/>
            </a:br>
            <a:r>
              <a:rPr lang="en-US" sz="1400" b="1" dirty="0"/>
              <a:t>F1:                                      b    s</a:t>
            </a:r>
            <a:br>
              <a:rPr lang="en-US" sz="1400" b="1" dirty="0"/>
            </a:br>
            <a:r>
              <a:rPr lang="en-US" sz="1400" b="1" dirty="0"/>
              <a:t>ـــــــــــ</a:t>
            </a:r>
            <a:br>
              <a:rPr lang="en-US" sz="1400" b="1" dirty="0"/>
            </a:br>
            <a:r>
              <a:rPr lang="en-US" sz="1400" b="1" dirty="0"/>
              <a:t>ـــــــــــ</a:t>
            </a:r>
            <a:br>
              <a:rPr lang="en-US" sz="1400" b="1" dirty="0"/>
            </a:br>
            <a:r>
              <a:rPr lang="en-US" sz="1400" b="1" dirty="0"/>
              <a:t>+     +         </a:t>
            </a:r>
            <a:r>
              <a:rPr lang="ar-IQ" sz="1400" b="1" dirty="0"/>
              <a:t>نجري تهجين اختباري مع الاب المتنحي</a:t>
            </a:r>
            <a:br>
              <a:rPr lang="ar-IQ" sz="1400" b="1" dirty="0"/>
            </a:br>
            <a:r>
              <a:rPr lang="ar-IQ" sz="1400" b="1" dirty="0"/>
              <a:t/>
            </a:r>
            <a:br>
              <a:rPr lang="ar-IQ" sz="1400" b="1" dirty="0"/>
            </a:br>
            <a:r>
              <a:rPr lang="ar-IQ" sz="1400" b="1" dirty="0"/>
              <a:t/>
            </a:r>
            <a:br>
              <a:rPr lang="ar-IQ" sz="1400" b="1" dirty="0"/>
            </a:br>
            <a:r>
              <a:rPr lang="ar-IQ" sz="1400" b="1" dirty="0"/>
              <a:t>متنحية ومحلوقة        </a:t>
            </a:r>
            <a:r>
              <a:rPr lang="en-US" sz="1400" b="1" dirty="0"/>
              <a:t>b   s    b   s     ×           </a:t>
            </a:r>
            <a:r>
              <a:rPr lang="ar-IQ" sz="1400" b="1" dirty="0"/>
              <a:t>طبيعية</a:t>
            </a:r>
            <a:br>
              <a:rPr lang="ar-IQ" sz="1400" b="1" dirty="0"/>
            </a:br>
            <a:r>
              <a:rPr lang="ar-IQ" sz="1400" b="1" dirty="0"/>
              <a:t>          ــــــــــ        ×    ـــــــــــ</a:t>
            </a:r>
            <a:br>
              <a:rPr lang="ar-IQ" sz="1400" b="1" dirty="0"/>
            </a:br>
            <a:r>
              <a:rPr lang="ar-IQ" sz="1400" b="1" dirty="0"/>
              <a:t>         ــــــــــــ               ـــــــــ</a:t>
            </a:r>
            <a:br>
              <a:rPr lang="ar-IQ" sz="1400" b="1" dirty="0"/>
            </a:br>
            <a:r>
              <a:rPr lang="en-US" sz="1400" b="1" dirty="0"/>
              <a:t>b   s                +   +</a:t>
            </a:r>
            <a:br>
              <a:rPr lang="en-US" sz="1400" b="1" dirty="0"/>
            </a:br>
            <a:r>
              <a:rPr lang="en-US" sz="1400" b="1" dirty="0"/>
              <a:t> </a:t>
            </a:r>
            <a:br>
              <a:rPr lang="en-US" sz="1400" b="1" dirty="0"/>
            </a:br>
            <a:r>
              <a:rPr lang="ar-IQ" sz="1400" b="1" dirty="0"/>
              <a:t>طبيعية        </a:t>
            </a:r>
            <a:r>
              <a:rPr lang="en-US" sz="1400" b="1" dirty="0"/>
              <a:t>F:            b   s            :      b    s              </a:t>
            </a:r>
            <a:r>
              <a:rPr lang="ar-IQ" sz="1400" b="1" dirty="0"/>
              <a:t>الاختباري</a:t>
            </a:r>
            <a:br>
              <a:rPr lang="ar-IQ" sz="1400" b="1" dirty="0"/>
            </a:br>
            <a:r>
              <a:rPr lang="ar-IQ" sz="1400" b="1" dirty="0"/>
              <a:t>ــــــــــ               ـــــــــ</a:t>
            </a:r>
            <a:br>
              <a:rPr lang="ar-IQ" sz="1400" b="1" dirty="0"/>
            </a:br>
            <a:r>
              <a:rPr lang="ar-IQ" sz="1400" b="1" dirty="0"/>
              <a:t>                                        ــــــــــ              ـــــــــ</a:t>
            </a:r>
            <a:br>
              <a:rPr lang="ar-IQ" sz="1400" b="1" dirty="0"/>
            </a:br>
            <a:r>
              <a:rPr lang="ar-IQ" sz="1400" b="1" dirty="0"/>
              <a:t>+     + </a:t>
            </a:r>
            <a:r>
              <a:rPr lang="en-US" sz="1400" b="1" dirty="0"/>
              <a:t>b    s                   </a:t>
            </a:r>
            <a:br>
              <a:rPr lang="en-US" sz="1400" b="1" dirty="0"/>
            </a:br>
            <a:r>
              <a:rPr lang="en-US" sz="1400" b="1" dirty="0"/>
              <a:t>              1       :          1</a:t>
            </a:r>
            <a:br>
              <a:rPr lang="en-US" sz="1400" b="1" dirty="0"/>
            </a:br>
            <a:r>
              <a:rPr lang="ar-IQ" sz="1400" b="1" dirty="0"/>
              <a:t>او      50%         :        50%</a:t>
            </a:r>
            <a:br>
              <a:rPr lang="ar-IQ" sz="1400" b="1" dirty="0"/>
            </a:br>
            <a:r>
              <a:rPr lang="ar-IQ" sz="1400" b="1" dirty="0"/>
              <a:t>ملاحظة :ــ </a:t>
            </a:r>
            <a:br>
              <a:rPr lang="ar-IQ" sz="1400" b="1" dirty="0"/>
            </a:br>
            <a:r>
              <a:rPr lang="ar-IQ" sz="1400" b="1" dirty="0"/>
              <a:t>        رغم وجود صفتين الا ان هذا التهجين لم يخضع لقوانين مندل في التوزيع الحر ولم يعطي الا شكلين </a:t>
            </a:r>
            <a:r>
              <a:rPr lang="ar-IQ" sz="1400" b="1" dirty="0" err="1"/>
              <a:t>مظهريين</a:t>
            </a:r>
            <a:r>
              <a:rPr lang="ar-IQ" sz="1400" b="1" dirty="0"/>
              <a:t> مما يدل على ان الارتباط قوي بين الجينات وهو ارتباط تام </a:t>
            </a:r>
            <a:r>
              <a:rPr lang="ar-IQ" sz="1400" b="1" dirty="0" err="1"/>
              <a:t>لانه</a:t>
            </a:r>
            <a:r>
              <a:rPr lang="ar-IQ" sz="1400" b="1" dirty="0"/>
              <a:t> يوجد شكلين </a:t>
            </a:r>
            <a:r>
              <a:rPr lang="ar-IQ" sz="1400" b="1" dirty="0" err="1"/>
              <a:t>مظهريين</a:t>
            </a:r>
            <a:r>
              <a:rPr lang="ar-IQ" sz="1400" b="1" dirty="0"/>
              <a:t> وبنسبتين متساويتين (1:1) كما مر معنا سابقا. </a:t>
            </a:r>
          </a:p>
        </p:txBody>
      </p:sp>
    </p:spTree>
    <p:extLst>
      <p:ext uri="{BB962C8B-B14F-4D97-AF65-F5344CB8AC3E}">
        <p14:creationId xmlns:p14="http://schemas.microsoft.com/office/powerpoint/2010/main" val="52133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algn="r"/>
            <a:r>
              <a:rPr lang="ar-IQ" sz="1400" b="1" dirty="0"/>
              <a:t>العبور الوراثي </a:t>
            </a:r>
            <a:r>
              <a:rPr lang="en-US" sz="1400" b="1" dirty="0"/>
              <a:t>Crossing    over </a:t>
            </a:r>
            <a:br>
              <a:rPr lang="en-US" sz="1400" b="1" dirty="0"/>
            </a:br>
            <a:r>
              <a:rPr lang="ar-IQ" sz="1400" b="1" dirty="0"/>
              <a:t>يلعب العبور دورا بالغ الاهمية في التطور، ويعد العبور والتوزيع الحر من اكثر الاليات اهمية </a:t>
            </a:r>
            <a:r>
              <a:rPr lang="ar-IQ" sz="1400" b="1" dirty="0" err="1"/>
              <a:t>لانتاج</a:t>
            </a:r>
            <a:r>
              <a:rPr lang="ar-IQ" sz="1400" b="1" dirty="0"/>
              <a:t> اتحادات جديدة من الجينات ويعمل الانتخاب الطبيعي على حفظ تلك التراكيب التي تنتج كائنات تمتاز بأعلى درجات الموائمة والتي تمنح الكائن الحي اعلى فرص البقاء والاستمرار     ويمكن تلخيص اهم خصائص مفهوم العبور الوراثي بالاتي :ــ </a:t>
            </a:r>
            <a:br>
              <a:rPr lang="ar-IQ" sz="1400" b="1" dirty="0"/>
            </a:br>
            <a:r>
              <a:rPr lang="ar-IQ" sz="1400" b="1" dirty="0"/>
              <a:t>1ـ يطلق على مكان وجود الجين على كروموسوم معين اسم </a:t>
            </a:r>
            <a:r>
              <a:rPr lang="en-US" sz="1400" b="1" dirty="0"/>
              <a:t>Locus </a:t>
            </a:r>
            <a:r>
              <a:rPr lang="ar-IQ" sz="1400" b="1" dirty="0"/>
              <a:t>والجمع </a:t>
            </a:r>
            <a:r>
              <a:rPr lang="en-US" sz="1400" b="1" dirty="0"/>
              <a:t>Loci </a:t>
            </a:r>
            <a:r>
              <a:rPr lang="ar-IQ" sz="1400" b="1" dirty="0"/>
              <a:t>وتترتب مواقع الجينات على الكروموسومات في تتابع طولي، ويطلق احيانا على مجموعة الجينات المتجاورة والتي تربطها علاقة وظيفية اصطلاح الموقع </a:t>
            </a:r>
            <a:r>
              <a:rPr lang="en-US" sz="1400" b="1" dirty="0"/>
              <a:t>Locus. </a:t>
            </a:r>
            <a:br>
              <a:rPr lang="en-US" sz="1400" b="1" dirty="0"/>
            </a:br>
            <a:r>
              <a:rPr lang="en-US" sz="1400" b="1" dirty="0"/>
              <a:t>2ـ </a:t>
            </a:r>
            <a:r>
              <a:rPr lang="ar-IQ" sz="1400" b="1" dirty="0"/>
              <a:t>يشغل </a:t>
            </a:r>
            <a:r>
              <a:rPr lang="ar-IQ" sz="1400" b="1" dirty="0" err="1"/>
              <a:t>اليلي</a:t>
            </a:r>
            <a:r>
              <a:rPr lang="ar-IQ" sz="1400" b="1" dirty="0"/>
              <a:t> الجين في التركيب الوراثي الخليط اماكن متطابقة على الكروموسومين النظريين، اي ان الاليل </a:t>
            </a:r>
            <a:r>
              <a:rPr lang="en-US" sz="1400" b="1" dirty="0"/>
              <a:t>A </a:t>
            </a:r>
            <a:r>
              <a:rPr lang="ar-IQ" sz="1400" b="1" dirty="0"/>
              <a:t>يشغل نفس المكان على الكروموسوم (1) والذي يشغله الاليل </a:t>
            </a:r>
            <a:r>
              <a:rPr lang="en-US" sz="1400" b="1" dirty="0"/>
              <a:t>a </a:t>
            </a:r>
            <a:r>
              <a:rPr lang="ar-IQ" sz="1400" b="1" dirty="0"/>
              <a:t>على الكروموسوم النظير (2). </a:t>
            </a:r>
            <a:br>
              <a:rPr lang="ar-IQ" sz="1400" b="1" dirty="0"/>
            </a:br>
            <a:r>
              <a:rPr lang="ar-IQ" sz="1400" b="1" dirty="0"/>
              <a:t>3ـ يتضمن العبور كسر لكل من الكروموسومين النظيرين ويتبادل الاجزاء فيما بينهما. </a:t>
            </a:r>
            <a:br>
              <a:rPr lang="ar-IQ" sz="1400" b="1" dirty="0"/>
            </a:br>
            <a:r>
              <a:rPr lang="ar-IQ" sz="1400" b="1" dirty="0"/>
              <a:t>4ـ يحدث العبور اثناء تلاصق الكروموسومات المتناظرة في الدور التمهيدي الاول – </a:t>
            </a:r>
            <a:r>
              <a:rPr lang="en-US" sz="1400" b="1" dirty="0"/>
              <a:t>Prophase – </a:t>
            </a:r>
            <a:r>
              <a:rPr lang="ar-IQ" sz="1400" b="1" dirty="0"/>
              <a:t>من الانقسام الميوزي. </a:t>
            </a:r>
            <a:br>
              <a:rPr lang="ar-IQ" sz="1400" b="1" dirty="0"/>
            </a:br>
            <a:r>
              <a:rPr lang="ar-IQ" sz="1400" b="1" dirty="0"/>
              <a:t>5ـ تتكون الكروموسومات ذات الاتحادات الوراثية الجديدة بالنسبة للجينات المرتبطة كنتيجة لحدوث العبور في المناطق بين موقعين. </a:t>
            </a:r>
            <a:br>
              <a:rPr lang="ar-IQ" sz="1400" b="1" dirty="0"/>
            </a:br>
            <a:r>
              <a:rPr lang="ar-IQ" sz="1400" b="1" dirty="0"/>
              <a:t>6- يزداد احتمال حدوث العبور بين الموقعين بزيادة المسافة بينهما على الكروموسوم. </a:t>
            </a:r>
            <a:br>
              <a:rPr lang="ar-IQ" sz="1400" b="1" dirty="0"/>
            </a:br>
            <a:r>
              <a:rPr lang="ar-IQ" sz="1400" b="1" dirty="0"/>
              <a:t>اذن فالعبور يحدث بعد عملية </a:t>
            </a:r>
            <a:r>
              <a:rPr lang="ar-IQ" sz="1400" b="1" dirty="0" err="1"/>
              <a:t>اسنتساخ</a:t>
            </a:r>
            <a:r>
              <a:rPr lang="ar-IQ" sz="1400" b="1" dirty="0"/>
              <a:t> او تضاعف الكروموسومات اثناء الانقسام الاختزالي، أي بعد ان يصبح كل كروموسوم عبارة عن </a:t>
            </a:r>
            <a:r>
              <a:rPr lang="ar-IQ" sz="1400" b="1" dirty="0" err="1"/>
              <a:t>كروموتيدتين</a:t>
            </a:r>
            <a:r>
              <a:rPr lang="ar-IQ" sz="1400" b="1" dirty="0"/>
              <a:t> شقيقتين ومتطابقتين، وبعد ان تتزاوج الكروموسومات المتناظرة يحدث العبور بين </a:t>
            </a:r>
            <a:r>
              <a:rPr lang="ar-IQ" sz="1400" b="1" dirty="0" err="1"/>
              <a:t>الكروماتيدات</a:t>
            </a:r>
            <a:r>
              <a:rPr lang="ar-IQ" sz="1400" b="1" dirty="0"/>
              <a:t> غير الشقيقة. وتتضمن هذه العملية على كسر واعادة الالتحام لاثنين فقط من الخيوط الاربعة عند اية نقطة على الكروموسومات .  لذلك ان اثنين من </a:t>
            </a:r>
            <a:r>
              <a:rPr lang="ar-IQ" sz="1400" b="1" dirty="0" err="1"/>
              <a:t>الكروماتيدات</a:t>
            </a:r>
            <a:r>
              <a:rPr lang="ar-IQ" sz="1400" b="1" dirty="0"/>
              <a:t> الناتجة من الانقسام الميوزي وهي </a:t>
            </a:r>
            <a:r>
              <a:rPr lang="ar-IQ" sz="1400" b="1" dirty="0" err="1"/>
              <a:t>الكروماتيدة</a:t>
            </a:r>
            <a:r>
              <a:rPr lang="ar-IQ" sz="1400" b="1" dirty="0"/>
              <a:t> </a:t>
            </a:r>
            <a:r>
              <a:rPr lang="en-US" sz="1400" b="1" dirty="0"/>
              <a:t>AB </a:t>
            </a:r>
            <a:r>
              <a:rPr lang="ar-IQ" sz="1400" b="1" dirty="0" err="1"/>
              <a:t>والكروماتيدة</a:t>
            </a:r>
            <a:r>
              <a:rPr lang="ar-IQ" sz="1400" b="1" dirty="0"/>
              <a:t> </a:t>
            </a:r>
            <a:r>
              <a:rPr lang="en-US" sz="1400" b="1" dirty="0" err="1"/>
              <a:t>ab</a:t>
            </a:r>
            <a:r>
              <a:rPr lang="en-US" sz="1400" b="1" dirty="0"/>
              <a:t> </a:t>
            </a:r>
            <a:r>
              <a:rPr lang="ar-IQ" sz="1400" b="1" dirty="0"/>
              <a:t>مثلا تكون فيها الجينات مرتبطة بنفس التسلسل كما كانتا في الكروموسومات الابوية، ويطلق على هذه </a:t>
            </a:r>
            <a:r>
              <a:rPr lang="ar-IQ" sz="1400" b="1" dirty="0" err="1"/>
              <a:t>الكروماتيدات</a:t>
            </a:r>
            <a:r>
              <a:rPr lang="ar-IQ" sz="1400" b="1" dirty="0"/>
              <a:t> التي لم تشترك في العبور </a:t>
            </a:r>
            <a:r>
              <a:rPr lang="ar-IQ" sz="1400" b="1" dirty="0" err="1"/>
              <a:t>بالكروماتيدات</a:t>
            </a:r>
            <a:r>
              <a:rPr lang="ar-IQ" sz="1400" b="1" dirty="0"/>
              <a:t> الابوية او </a:t>
            </a:r>
            <a:r>
              <a:rPr lang="ar-IQ" sz="1400" b="1" dirty="0" err="1"/>
              <a:t>الاعبورية</a:t>
            </a:r>
            <a:r>
              <a:rPr lang="ar-IQ" sz="1400" b="1" dirty="0"/>
              <a:t>. من هنا يتضح ان التراكيب الابوية الجديدة مضمونة بنسبة </a:t>
            </a:r>
            <a:r>
              <a:rPr lang="ar-IQ" sz="1400" b="1" dirty="0" err="1"/>
              <a:t>لاتقل</a:t>
            </a:r>
            <a:r>
              <a:rPr lang="ar-IQ" sz="1400" b="1" dirty="0"/>
              <a:t> عن 50% لان اثنين من اربع </a:t>
            </a:r>
            <a:r>
              <a:rPr lang="ar-IQ" sz="1400" b="1" dirty="0" err="1"/>
              <a:t>كروماتيدات</a:t>
            </a:r>
            <a:r>
              <a:rPr lang="ar-IQ" sz="1400" b="1" dirty="0"/>
              <a:t> لم يحصل فيها عبور. اما </a:t>
            </a:r>
            <a:r>
              <a:rPr lang="ar-IQ" sz="1400" b="1" dirty="0" err="1"/>
              <a:t>الكروماتيدتين</a:t>
            </a:r>
            <a:r>
              <a:rPr lang="ar-IQ" sz="1400" b="1" dirty="0"/>
              <a:t> الاخريين </a:t>
            </a:r>
            <a:r>
              <a:rPr lang="en-US" sz="1400" b="1" dirty="0" err="1"/>
              <a:t>aB</a:t>
            </a:r>
            <a:r>
              <a:rPr lang="en-US" sz="1400" b="1" dirty="0"/>
              <a:t> </a:t>
            </a:r>
            <a:r>
              <a:rPr lang="ar-IQ" sz="1400" b="1" dirty="0"/>
              <a:t>و</a:t>
            </a:r>
            <a:r>
              <a:rPr lang="en-US" sz="1400" b="1" dirty="0" err="1"/>
              <a:t>Ab</a:t>
            </a:r>
            <a:r>
              <a:rPr lang="en-US" sz="1400" b="1" dirty="0"/>
              <a:t> </a:t>
            </a:r>
            <a:r>
              <a:rPr lang="ar-IQ" sz="1400" b="1" dirty="0"/>
              <a:t>اللتان </a:t>
            </a:r>
            <a:r>
              <a:rPr lang="ar-IQ" sz="1400" b="1" dirty="0" err="1"/>
              <a:t>نشاتا</a:t>
            </a:r>
            <a:r>
              <a:rPr lang="ar-IQ" sz="1400" b="1" dirty="0"/>
              <a:t> من العبور الوراثي قد شكلنا اتحادين جديدين من العلاقات الارتباطية وتسمى </a:t>
            </a:r>
            <a:r>
              <a:rPr lang="ar-IQ" sz="1400" b="1" dirty="0" err="1"/>
              <a:t>بالاتجادات</a:t>
            </a:r>
            <a:r>
              <a:rPr lang="ar-IQ" sz="1400" b="1" dirty="0"/>
              <a:t> </a:t>
            </a:r>
            <a:r>
              <a:rPr lang="ar-IQ" sz="1400" b="1" dirty="0" err="1"/>
              <a:t>العبورية</a:t>
            </a:r>
            <a:r>
              <a:rPr lang="ar-IQ" sz="1400" b="1" dirty="0"/>
              <a:t> او الطرز </a:t>
            </a:r>
            <a:r>
              <a:rPr lang="ar-IQ" sz="1400" b="1" dirty="0" err="1"/>
              <a:t>العبورية</a:t>
            </a:r>
            <a:r>
              <a:rPr lang="ar-IQ" sz="1400" b="1" dirty="0"/>
              <a:t>، والارتباطات الناشئة الجديدة تكون على شكلين:- </a:t>
            </a:r>
            <a:br>
              <a:rPr lang="ar-IQ" sz="1400" b="1" dirty="0"/>
            </a:br>
            <a:r>
              <a:rPr lang="ar-IQ" sz="1400" b="1" dirty="0"/>
              <a:t>1-	الدور </a:t>
            </a:r>
            <a:r>
              <a:rPr lang="ar-IQ" sz="1400" b="1" dirty="0" err="1"/>
              <a:t>التجاذبي</a:t>
            </a:r>
            <a:r>
              <a:rPr lang="ar-IQ" sz="1400" b="1" dirty="0"/>
              <a:t> :</a:t>
            </a:r>
            <a:r>
              <a:rPr lang="en-US" sz="1400" b="1" dirty="0"/>
              <a:t>Coupling (AB/</a:t>
            </a:r>
            <a:r>
              <a:rPr lang="en-US" sz="1400" b="1" dirty="0" err="1"/>
              <a:t>ab</a:t>
            </a:r>
            <a:r>
              <a:rPr lang="en-US" sz="1400" b="1" dirty="0"/>
              <a:t>) </a:t>
            </a:r>
            <a:br>
              <a:rPr lang="en-US" sz="1400" b="1" dirty="0"/>
            </a:br>
            <a:r>
              <a:rPr lang="ar-IQ" sz="1400" b="1" dirty="0"/>
              <a:t>حيث يكون </a:t>
            </a:r>
            <a:r>
              <a:rPr lang="ar-IQ" sz="1400" b="1" dirty="0" err="1"/>
              <a:t>الاليلان</a:t>
            </a:r>
            <a:r>
              <a:rPr lang="ar-IQ" sz="1400" b="1" dirty="0"/>
              <a:t> السائدان على كروموسوم (</a:t>
            </a:r>
            <a:r>
              <a:rPr lang="en-US" sz="1400" b="1" dirty="0"/>
              <a:t>AB) </a:t>
            </a:r>
            <a:r>
              <a:rPr lang="ar-IQ" sz="1400" b="1" dirty="0" err="1"/>
              <a:t>والاليلان</a:t>
            </a:r>
            <a:r>
              <a:rPr lang="ar-IQ" sz="1400" b="1" dirty="0"/>
              <a:t> المتنحيان (</a:t>
            </a:r>
            <a:r>
              <a:rPr lang="en-US" sz="1400" b="1" dirty="0" err="1"/>
              <a:t>ab</a:t>
            </a:r>
            <a:r>
              <a:rPr lang="en-US" sz="1400" b="1" dirty="0"/>
              <a:t>) </a:t>
            </a:r>
            <a:r>
              <a:rPr lang="ar-IQ" sz="1400" b="1" dirty="0"/>
              <a:t>على الكروموسوم الاخر فيطلق على العلاقة الارتباطية الدور </a:t>
            </a:r>
            <a:r>
              <a:rPr lang="ar-IQ" sz="1400" b="1" dirty="0" err="1"/>
              <a:t>التجاذبي</a:t>
            </a:r>
            <a:r>
              <a:rPr lang="ar-IQ" sz="1400" b="1" dirty="0"/>
              <a:t>. </a:t>
            </a:r>
            <a:br>
              <a:rPr lang="ar-IQ" sz="1400" b="1" dirty="0"/>
            </a:br>
            <a:r>
              <a:rPr lang="ar-IQ" sz="1400" b="1" dirty="0"/>
              <a:t>2-	الدور التنافري </a:t>
            </a:r>
            <a:r>
              <a:rPr lang="en-US" sz="1400" b="1" dirty="0"/>
              <a:t>Repulsing (</a:t>
            </a:r>
            <a:r>
              <a:rPr lang="en-US" sz="1400" b="1" dirty="0" err="1"/>
              <a:t>Ab</a:t>
            </a:r>
            <a:r>
              <a:rPr lang="en-US" sz="1400" b="1" dirty="0"/>
              <a:t>/</a:t>
            </a:r>
            <a:r>
              <a:rPr lang="en-US" sz="1400" b="1" dirty="0" err="1"/>
              <a:t>aB</a:t>
            </a:r>
            <a:r>
              <a:rPr lang="en-US" sz="1400" b="1" dirty="0"/>
              <a:t>): </a:t>
            </a:r>
            <a:br>
              <a:rPr lang="en-US" sz="1400" b="1" dirty="0"/>
            </a:br>
            <a:r>
              <a:rPr lang="ar-IQ" sz="1400" b="1" dirty="0"/>
              <a:t>حيث يحتل الاليل السائد لموقع وراثي </a:t>
            </a:r>
            <a:r>
              <a:rPr lang="ar-IQ" sz="1400" b="1" dirty="0" err="1"/>
              <a:t>والاليل</a:t>
            </a:r>
            <a:r>
              <a:rPr lang="ar-IQ" sz="1400" b="1" dirty="0"/>
              <a:t> المتنحي للموقع الاخر على نفس الكروموسوم اي </a:t>
            </a:r>
            <a:r>
              <a:rPr lang="en-US" sz="1400" b="1" dirty="0" err="1"/>
              <a:t>aB</a:t>
            </a:r>
            <a:r>
              <a:rPr lang="ar-IQ" sz="1400" b="1" dirty="0"/>
              <a:t>على كروموسوم و </a:t>
            </a:r>
            <a:r>
              <a:rPr lang="en-US" sz="1400" b="1" dirty="0" err="1"/>
              <a:t>Ab</a:t>
            </a:r>
            <a:r>
              <a:rPr lang="en-US" sz="1400" b="1" dirty="0"/>
              <a:t> </a:t>
            </a:r>
            <a:r>
              <a:rPr lang="ar-IQ" sz="1400" b="1" dirty="0"/>
              <a:t>على كروموسوم الاخر.</a:t>
            </a:r>
            <a:br>
              <a:rPr lang="ar-IQ" sz="1400" b="1" dirty="0"/>
            </a:br>
            <a:endParaRPr lang="ar-IQ" sz="1400" b="1" dirty="0"/>
          </a:p>
        </p:txBody>
      </p:sp>
    </p:spTree>
    <p:extLst>
      <p:ext uri="{BB962C8B-B14F-4D97-AF65-F5344CB8AC3E}">
        <p14:creationId xmlns:p14="http://schemas.microsoft.com/office/powerpoint/2010/main" val="2166145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61256"/>
            <a:ext cx="8229600" cy="6696744"/>
          </a:xfrm>
        </p:spPr>
        <p:txBody>
          <a:bodyPr>
            <a:noAutofit/>
          </a:bodyPr>
          <a:lstStyle/>
          <a:p>
            <a:pPr algn="r"/>
            <a:r>
              <a:rPr lang="ar-IQ" sz="1400" b="1" dirty="0"/>
              <a:t>تكرار الكيازما ورسم الخرائط الوراثية :</a:t>
            </a:r>
            <a:br>
              <a:rPr lang="ar-IQ" sz="1400" b="1" dirty="0"/>
            </a:br>
            <a:r>
              <a:rPr lang="ar-IQ" sz="1400" b="1" dirty="0"/>
              <a:t>        تعرف الكيازما بانها نقطة التبادل الوراثي، اذا يتكون الزوج </a:t>
            </a:r>
            <a:r>
              <a:rPr lang="ar-IQ" sz="1400" b="1" dirty="0" err="1"/>
              <a:t>الكروموسومي</a:t>
            </a:r>
            <a:r>
              <a:rPr lang="ar-IQ" sz="1400" b="1" dirty="0"/>
              <a:t> المتلاصق (الوحدة الثانية) من اربعة </a:t>
            </a:r>
            <a:r>
              <a:rPr lang="ar-IQ" sz="1400" b="1" dirty="0" err="1"/>
              <a:t>كروماتيدات</a:t>
            </a:r>
            <a:r>
              <a:rPr lang="ar-IQ" sz="1400" b="1" dirty="0"/>
              <a:t> تسمى الرباعيات </a:t>
            </a:r>
            <a:r>
              <a:rPr lang="en-US" sz="1400" b="1" dirty="0"/>
              <a:t>Tetrad </a:t>
            </a:r>
            <a:r>
              <a:rPr lang="ar-IQ" sz="1400" b="1" dirty="0"/>
              <a:t>ولابد لكل رباعية من </a:t>
            </a:r>
            <a:r>
              <a:rPr lang="ar-IQ" sz="1400" b="1" dirty="0" err="1"/>
              <a:t>كيازما</a:t>
            </a:r>
            <a:r>
              <a:rPr lang="ar-IQ" sz="1400" b="1" dirty="0"/>
              <a:t> واحدة على الاقل في مكان ما على طولها، وكلما زاد طولها على الكروموسوم زاد عدد الكيازما. وكلما زادت المسافة بين الجينات على الكروموسوم كلما زاد احتمال حدوث </a:t>
            </a:r>
            <a:r>
              <a:rPr lang="ar-IQ" sz="1400" b="1" dirty="0" err="1"/>
              <a:t>كيازما</a:t>
            </a:r>
            <a:r>
              <a:rPr lang="ar-IQ" sz="1400" b="1" dirty="0"/>
              <a:t> بينهما وبالعكس كلما اقترب الجينين من بعضهما كلما قل احتمال حصول </a:t>
            </a:r>
            <a:r>
              <a:rPr lang="ar-IQ" sz="1400" b="1" dirty="0" err="1"/>
              <a:t>كيازما</a:t>
            </a:r>
            <a:r>
              <a:rPr lang="ar-IQ" sz="1400" b="1" dirty="0"/>
              <a:t> بينهما، ويمكن الاستفادة من حدوث الكيازما في التنبؤ بنسب </a:t>
            </a:r>
            <a:r>
              <a:rPr lang="ar-IQ" sz="1400" b="1" dirty="0" err="1"/>
              <a:t>الكاميتات</a:t>
            </a:r>
            <a:r>
              <a:rPr lang="ar-IQ" sz="1400" b="1" dirty="0"/>
              <a:t> الابوية </a:t>
            </a:r>
            <a:r>
              <a:rPr lang="ar-IQ" sz="1400" b="1" dirty="0" err="1"/>
              <a:t>والعبورية</a:t>
            </a:r>
            <a:r>
              <a:rPr lang="ar-IQ" sz="1400" b="1" dirty="0"/>
              <a:t> المتوقع ان ينتجها تركيب وراثي معين. وتعتبر نسبة </a:t>
            </a:r>
            <a:r>
              <a:rPr lang="ar-IQ" sz="1400" b="1" dirty="0" err="1"/>
              <a:t>الكاميتات</a:t>
            </a:r>
            <a:r>
              <a:rPr lang="ar-IQ" sz="1400" b="1" dirty="0"/>
              <a:t> </a:t>
            </a:r>
            <a:r>
              <a:rPr lang="ar-IQ" sz="1400" b="1" dirty="0" err="1"/>
              <a:t>العبورية</a:t>
            </a:r>
            <a:r>
              <a:rPr lang="ar-IQ" sz="1400" b="1" dirty="0"/>
              <a:t> اي الاتحادات الجديدة الناتجة من تركيب وراثي معين كنتيجة للعدد الذي تتكون به الكيازما بين الجينات (اي عدد الكيازما). </a:t>
            </a:r>
            <a:br>
              <a:rPr lang="ar-IQ" sz="1400" b="1" dirty="0"/>
            </a:br>
            <a:r>
              <a:rPr lang="ar-IQ" sz="1400" b="1" dirty="0"/>
              <a:t>ملاحظة :ــ </a:t>
            </a:r>
            <a:br>
              <a:rPr lang="ar-IQ" sz="1400" b="1" dirty="0"/>
            </a:br>
            <a:r>
              <a:rPr lang="ar-IQ" sz="1400" b="1" dirty="0"/>
              <a:t>       عدد الكيازما =1:2 عدد الكميتات </a:t>
            </a:r>
            <a:r>
              <a:rPr lang="ar-IQ" sz="1400" b="1" dirty="0" err="1"/>
              <a:t>العبورية</a:t>
            </a:r>
            <a:r>
              <a:rPr lang="ar-IQ" sz="1400" b="1" dirty="0"/>
              <a:t>.</a:t>
            </a:r>
            <a:br>
              <a:rPr lang="ar-IQ" sz="1400" b="1" dirty="0"/>
            </a:br>
            <a:r>
              <a:rPr lang="ar-IQ" sz="1400" b="1" dirty="0"/>
              <a:t> او نسبة الكيازما = </a:t>
            </a:r>
            <a:r>
              <a:rPr lang="en-US" sz="1400" b="1" dirty="0"/>
              <a:t>x2 </a:t>
            </a:r>
            <a:r>
              <a:rPr lang="ar-IQ" sz="1400" b="1" dirty="0"/>
              <a:t>عدد النواتج </a:t>
            </a:r>
            <a:r>
              <a:rPr lang="ar-IQ" sz="1400" b="1" dirty="0" err="1"/>
              <a:t>العبورية</a:t>
            </a:r>
            <a:r>
              <a:rPr lang="ar-IQ" sz="1400" b="1" dirty="0"/>
              <a:t> (%).</a:t>
            </a:r>
            <a:br>
              <a:rPr lang="ar-IQ" sz="1400" b="1" dirty="0"/>
            </a:br>
            <a:r>
              <a:rPr lang="ar-IQ" sz="1400" b="1" dirty="0"/>
              <a:t>المسافة الوراثية = نسبة الكيازما (%)</a:t>
            </a:r>
            <a:br>
              <a:rPr lang="ar-IQ" sz="1400" b="1" dirty="0"/>
            </a:br>
            <a:r>
              <a:rPr lang="ar-IQ" sz="1400" b="1" dirty="0"/>
              <a:t> </a:t>
            </a:r>
            <a:r>
              <a:rPr lang="ar-IQ" sz="1400" b="1" dirty="0" err="1"/>
              <a:t>اوتساوي</a:t>
            </a:r>
            <a:r>
              <a:rPr lang="ar-IQ" sz="1400" b="1" dirty="0"/>
              <a:t>  </a:t>
            </a:r>
            <a:r>
              <a:rPr lang="en-US" sz="1400" b="1" dirty="0"/>
              <a:t>x2 </a:t>
            </a:r>
            <a:r>
              <a:rPr lang="ar-IQ" sz="1400" b="1" dirty="0"/>
              <a:t>نسبة النواتج </a:t>
            </a:r>
            <a:r>
              <a:rPr lang="ar-IQ" sz="1400" b="1" dirty="0" err="1"/>
              <a:t>العبورية</a:t>
            </a:r>
            <a:r>
              <a:rPr lang="ar-IQ" sz="1400" b="1" dirty="0"/>
              <a:t> (%).</a:t>
            </a:r>
            <a:br>
              <a:rPr lang="ar-IQ" sz="1400" b="1" dirty="0"/>
            </a:br>
            <a:r>
              <a:rPr lang="ar-IQ" sz="1400" b="1" dirty="0"/>
              <a:t>ملاحظة:ــ  </a:t>
            </a:r>
            <a:br>
              <a:rPr lang="ar-IQ" sz="1400" b="1" dirty="0"/>
            </a:br>
            <a:r>
              <a:rPr lang="ar-IQ" sz="1400" b="1" dirty="0"/>
              <a:t>وحدة المسافة الوراثية هي سنتي </a:t>
            </a:r>
            <a:r>
              <a:rPr lang="ar-IQ" sz="1400" b="1" dirty="0" err="1"/>
              <a:t>موركان</a:t>
            </a:r>
            <a:r>
              <a:rPr lang="ar-IQ" sz="1400" b="1" dirty="0"/>
              <a:t> وهي تكافئ 1% عبور وراثي اي المسافة الوراثية هي نفسها نسبة الكيازما. </a:t>
            </a:r>
            <a:br>
              <a:rPr lang="ar-IQ" sz="1400" b="1" dirty="0"/>
            </a:br>
            <a:r>
              <a:rPr lang="ar-IQ" sz="1400" b="1" dirty="0"/>
              <a:t>لرسم الخرائط الوراثية يجب معرفة </a:t>
            </a:r>
            <a:r>
              <a:rPr lang="ar-IQ" sz="1400" b="1" dirty="0" err="1"/>
              <a:t>مايلي</a:t>
            </a:r>
            <a:r>
              <a:rPr lang="ar-IQ" sz="1400" b="1" dirty="0"/>
              <a:t> :</a:t>
            </a:r>
            <a:br>
              <a:rPr lang="ar-IQ" sz="1400" b="1" dirty="0"/>
            </a:br>
            <a:r>
              <a:rPr lang="ar-IQ" sz="1400" b="1" dirty="0"/>
              <a:t>مسافة الخريطة: هناك نقطتان رئيسيتان يجب مراعاتها عند رسم الخرائط الوراثية هي :-</a:t>
            </a:r>
            <a:br>
              <a:rPr lang="ar-IQ" sz="1400" b="1" dirty="0"/>
            </a:br>
            <a:r>
              <a:rPr lang="ar-IQ" sz="1400" b="1" dirty="0"/>
              <a:t>أ - تحديد تتابع الجينات على الكروموسوم.</a:t>
            </a:r>
            <a:br>
              <a:rPr lang="ar-IQ" sz="1400" b="1" dirty="0"/>
            </a:br>
            <a:r>
              <a:rPr lang="ar-IQ" sz="1400" b="1" dirty="0"/>
              <a:t>ب - تحديد المسافة الوراثية بين الجينات.</a:t>
            </a:r>
            <a:br>
              <a:rPr lang="ar-IQ" sz="1400" b="1" dirty="0"/>
            </a:br>
            <a:r>
              <a:rPr lang="ar-IQ" sz="1400" b="1" dirty="0"/>
              <a:t>مثال: اذا كان التركيب الوراثي </a:t>
            </a:r>
            <a:r>
              <a:rPr lang="en-US" sz="1400" b="1" dirty="0" err="1"/>
              <a:t>Ab</a:t>
            </a:r>
            <a:r>
              <a:rPr lang="en-US" sz="1400" b="1" dirty="0"/>
              <a:t>/</a:t>
            </a:r>
            <a:r>
              <a:rPr lang="en-US" sz="1400" b="1" dirty="0" err="1"/>
              <a:t>aB</a:t>
            </a:r>
            <a:r>
              <a:rPr lang="en-US" sz="1400" b="1" dirty="0"/>
              <a:t> </a:t>
            </a:r>
            <a:r>
              <a:rPr lang="ar-IQ" sz="1400" b="1" dirty="0"/>
              <a:t>بنسبة 8% ناتج من الكميتات </a:t>
            </a:r>
            <a:r>
              <a:rPr lang="ar-IQ" sz="1400" b="1" dirty="0" err="1"/>
              <a:t>العبورية</a:t>
            </a:r>
            <a:r>
              <a:rPr lang="ar-IQ" sz="1400" b="1" dirty="0"/>
              <a:t> </a:t>
            </a:r>
            <a:r>
              <a:rPr lang="en-US" sz="1400" b="1" dirty="0"/>
              <a:t>AB </a:t>
            </a:r>
            <a:r>
              <a:rPr lang="ar-IQ" sz="1400" b="1" dirty="0"/>
              <a:t>و</a:t>
            </a:r>
            <a:r>
              <a:rPr lang="en-US" sz="1400" b="1" dirty="0" err="1"/>
              <a:t>ab</a:t>
            </a:r>
            <a:r>
              <a:rPr lang="en-US" sz="1400" b="1" dirty="0"/>
              <a:t> </a:t>
            </a:r>
            <a:r>
              <a:rPr lang="ar-IQ" sz="1400" b="1" dirty="0"/>
              <a:t>فما هي المسافة بين الجينين </a:t>
            </a:r>
            <a:r>
              <a:rPr lang="en-US" sz="1400" b="1" dirty="0"/>
              <a:t>A </a:t>
            </a:r>
            <a:r>
              <a:rPr lang="ar-IQ" sz="1400" b="1" dirty="0"/>
              <a:t>و</a:t>
            </a:r>
            <a:r>
              <a:rPr lang="en-US" sz="1400" b="1" dirty="0"/>
              <a:t>B ؟</a:t>
            </a:r>
            <a:br>
              <a:rPr lang="en-US" sz="1400" b="1" dirty="0"/>
            </a:br>
            <a:r>
              <a:rPr lang="ar-IQ" sz="1400" b="1" dirty="0"/>
              <a:t>الحل:</a:t>
            </a:r>
            <a:br>
              <a:rPr lang="ar-IQ" sz="1400" b="1" dirty="0"/>
            </a:br>
            <a:r>
              <a:rPr lang="ar-IQ" sz="1400" b="1" dirty="0"/>
              <a:t>مسافة الوراثية = نسبة الكيازما (%)</a:t>
            </a:r>
            <a:br>
              <a:rPr lang="ar-IQ" sz="1400" b="1" dirty="0"/>
            </a:br>
            <a:r>
              <a:rPr lang="ar-IQ" sz="1400" b="1" dirty="0"/>
              <a:t>                      = </a:t>
            </a:r>
            <a:r>
              <a:rPr lang="en-US" sz="1400" b="1" dirty="0"/>
              <a:t>x2 </a:t>
            </a:r>
            <a:r>
              <a:rPr lang="ar-IQ" sz="1400" b="1" dirty="0"/>
              <a:t>نسبة النواتج </a:t>
            </a:r>
            <a:r>
              <a:rPr lang="ar-IQ" sz="1400" b="1" dirty="0" err="1"/>
              <a:t>العبورية</a:t>
            </a:r>
            <a:r>
              <a:rPr lang="ar-IQ" sz="1400" b="1" dirty="0"/>
              <a:t> (%) </a:t>
            </a:r>
            <a:br>
              <a:rPr lang="ar-IQ" sz="1400" b="1" dirty="0"/>
            </a:br>
            <a:r>
              <a:rPr lang="ar-IQ" sz="1400" b="1" dirty="0"/>
              <a:t>                     = </a:t>
            </a:r>
            <a:r>
              <a:rPr lang="en-US" sz="1400" b="1" dirty="0"/>
              <a:t>x28   = 16 </a:t>
            </a:r>
            <a:r>
              <a:rPr lang="ar-IQ" sz="1400" b="1" dirty="0"/>
              <a:t>وحدة خريطة او وحدة مسافة. </a:t>
            </a:r>
            <a:br>
              <a:rPr lang="ar-IQ" sz="1400" b="1" dirty="0"/>
            </a:br>
            <a:r>
              <a:rPr lang="ar-IQ" sz="1400" b="1" dirty="0"/>
              <a:t>طريقة رسم الخرائط بثلاث نقاط: </a:t>
            </a:r>
            <a:br>
              <a:rPr lang="ar-IQ" sz="1400" b="1" dirty="0"/>
            </a:br>
            <a:r>
              <a:rPr lang="ar-IQ" sz="1400" b="1" dirty="0"/>
              <a:t>        يعتبر مورغان </a:t>
            </a:r>
            <a:r>
              <a:rPr lang="ar-IQ" sz="1400" b="1" dirty="0" err="1"/>
              <a:t>وستروتفان</a:t>
            </a:r>
            <a:r>
              <a:rPr lang="ar-IQ" sz="1400" b="1" dirty="0"/>
              <a:t> اول من وصفا طريقة لرسم الخرائط الكروموسومية وبطريقة سميت بطريقة الارتباط الثلاثي </a:t>
            </a:r>
            <a:r>
              <a:rPr lang="en-US" sz="1400" b="1" dirty="0"/>
              <a:t>Three   point   Linkage  </a:t>
            </a:r>
            <a:r>
              <a:rPr lang="ar-IQ" sz="1400" b="1" dirty="0"/>
              <a:t>وذلك بسبب استعمال ثلاث مواقع جينية (اي ثلاث ازواج من الجينات) معا. وعلى ضوء ذلك قسما العبور الوراثي وفي حالة ثلاث ازواج من الجينات الى :ــ </a:t>
            </a:r>
            <a:br>
              <a:rPr lang="ar-IQ" sz="1400" b="1" dirty="0"/>
            </a:br>
            <a:r>
              <a:rPr lang="ar-IQ" sz="1400" b="1" dirty="0"/>
              <a:t>1ـ عبور وراثي مفرد في المنطقة الاولى (1) وتشمل </a:t>
            </a:r>
            <a:r>
              <a:rPr lang="en-US" sz="1400" b="1" dirty="0" err="1"/>
              <a:t>Abc</a:t>
            </a:r>
            <a:r>
              <a:rPr lang="en-US" sz="1400" b="1" dirty="0"/>
              <a:t> </a:t>
            </a:r>
            <a:r>
              <a:rPr lang="ar-IQ" sz="1400" b="1" dirty="0"/>
              <a:t>و </a:t>
            </a:r>
            <a:r>
              <a:rPr lang="en-US" sz="1400" b="1" dirty="0" err="1"/>
              <a:t>aBC</a:t>
            </a:r>
            <a:r>
              <a:rPr lang="en-US" sz="1400" b="1" dirty="0"/>
              <a:t> . </a:t>
            </a:r>
            <a:br>
              <a:rPr lang="en-US" sz="1400" b="1" dirty="0"/>
            </a:br>
            <a:r>
              <a:rPr lang="en-US" sz="1400" b="1" dirty="0"/>
              <a:t>2ـ </a:t>
            </a:r>
            <a:r>
              <a:rPr lang="ar-IQ" sz="1400" b="1" dirty="0"/>
              <a:t>عبور وراثي مفرد في المنطقة الثانية (2) وتشمل </a:t>
            </a:r>
            <a:r>
              <a:rPr lang="en-US" sz="1400" b="1" dirty="0" err="1"/>
              <a:t>ABc</a:t>
            </a:r>
            <a:r>
              <a:rPr lang="en-US" sz="1400" b="1" dirty="0"/>
              <a:t> </a:t>
            </a:r>
            <a:r>
              <a:rPr lang="ar-IQ" sz="1400" b="1" dirty="0"/>
              <a:t>و </a:t>
            </a:r>
            <a:r>
              <a:rPr lang="en-US" sz="1400" b="1" dirty="0" err="1"/>
              <a:t>abC</a:t>
            </a:r>
            <a:r>
              <a:rPr lang="en-US" sz="1400" b="1" dirty="0"/>
              <a:t> . </a:t>
            </a:r>
            <a:br>
              <a:rPr lang="en-US" sz="1400" b="1" dirty="0"/>
            </a:br>
            <a:r>
              <a:rPr lang="en-US" sz="1400" b="1" dirty="0"/>
              <a:t>3ـ </a:t>
            </a:r>
            <a:r>
              <a:rPr lang="ar-IQ" sz="1400" b="1" dirty="0"/>
              <a:t>عبور وراثي المزدوج ويشمل: </a:t>
            </a:r>
            <a:r>
              <a:rPr lang="en-US" sz="1400" b="1" dirty="0" err="1"/>
              <a:t>AbC</a:t>
            </a:r>
            <a:r>
              <a:rPr lang="en-US" sz="1400" b="1" dirty="0"/>
              <a:t> </a:t>
            </a:r>
            <a:r>
              <a:rPr lang="ar-IQ" sz="1400" b="1" dirty="0"/>
              <a:t>و </a:t>
            </a:r>
            <a:r>
              <a:rPr lang="en-US" sz="1400" b="1" dirty="0" err="1"/>
              <a:t>aBc</a:t>
            </a:r>
            <a:r>
              <a:rPr lang="en-US" sz="1400" b="1" dirty="0"/>
              <a:t> . </a:t>
            </a:r>
            <a:br>
              <a:rPr lang="en-US" sz="1400" b="1" dirty="0"/>
            </a:br>
            <a:r>
              <a:rPr lang="ar-IQ" sz="1400" b="1" dirty="0"/>
              <a:t>اما التراكيب الابوية فهي تشمل : </a:t>
            </a:r>
            <a:r>
              <a:rPr lang="en-US" sz="1400" b="1" dirty="0"/>
              <a:t>ABC   </a:t>
            </a:r>
            <a:r>
              <a:rPr lang="ar-IQ" sz="1400" b="1" dirty="0"/>
              <a:t>و </a:t>
            </a:r>
            <a:r>
              <a:rPr lang="en-US" sz="1400" b="1" dirty="0" err="1"/>
              <a:t>abc</a:t>
            </a:r>
            <a:r>
              <a:rPr lang="en-US" sz="1400" b="1" dirty="0"/>
              <a:t> . </a:t>
            </a:r>
            <a:br>
              <a:rPr lang="en-US" sz="1400" b="1" dirty="0"/>
            </a:br>
            <a:endParaRPr lang="ar-IQ" sz="1400" b="1" dirty="0"/>
          </a:p>
        </p:txBody>
      </p:sp>
    </p:spTree>
    <p:extLst>
      <p:ext uri="{BB962C8B-B14F-4D97-AF65-F5344CB8AC3E}">
        <p14:creationId xmlns:p14="http://schemas.microsoft.com/office/powerpoint/2010/main" val="7807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6624736"/>
          </a:xfrm>
        </p:spPr>
        <p:txBody>
          <a:bodyPr>
            <a:normAutofit fontScale="90000"/>
          </a:bodyPr>
          <a:lstStyle/>
          <a:p>
            <a:pPr algn="r"/>
            <a:r>
              <a:rPr lang="ar-IQ" sz="1400" b="1" dirty="0"/>
              <a:t> ويمكن التمييز بين النسل الناتج من الاتحادات </a:t>
            </a:r>
            <a:r>
              <a:rPr lang="ar-IQ" sz="1400" b="1" dirty="0" err="1"/>
              <a:t>العبورية</a:t>
            </a:r>
            <a:r>
              <a:rPr lang="ar-IQ" sz="1400" b="1" dirty="0"/>
              <a:t> عن الاتحادات الأبوية وذلك من معرفة إعداد النسل الناتج من كل منها كلاتي :ــ </a:t>
            </a:r>
            <a:br>
              <a:rPr lang="ar-IQ" sz="1400" b="1" dirty="0"/>
            </a:br>
            <a:r>
              <a:rPr lang="ar-IQ" sz="1400" b="1" dirty="0"/>
              <a:t>1ـ يكون تكرار الاتحادات الأبوية أعلى من </a:t>
            </a:r>
            <a:r>
              <a:rPr lang="ar-IQ" sz="1400" b="1" dirty="0" err="1"/>
              <a:t>العبورية</a:t>
            </a:r>
            <a:r>
              <a:rPr lang="ar-IQ" sz="1400" b="1" dirty="0"/>
              <a:t> أي أعلى قيمة في النسل وتكون متقاربة فيما بينها اي ان : </a:t>
            </a:r>
            <a:r>
              <a:rPr lang="en-US" sz="1400" b="1" dirty="0"/>
              <a:t>ABC  </a:t>
            </a:r>
            <a:r>
              <a:rPr lang="ar-IQ" sz="1400" b="1" dirty="0"/>
              <a:t>و </a:t>
            </a:r>
            <a:r>
              <a:rPr lang="en-US" sz="1400" b="1" dirty="0" err="1"/>
              <a:t>abc</a:t>
            </a:r>
            <a:r>
              <a:rPr lang="en-US" sz="1400" b="1" dirty="0"/>
              <a:t> </a:t>
            </a:r>
            <a:r>
              <a:rPr lang="ar-IQ" sz="1400" b="1" dirty="0"/>
              <a:t>لها اعلى قيمة. </a:t>
            </a:r>
            <a:br>
              <a:rPr lang="ar-IQ" sz="1400" b="1" dirty="0"/>
            </a:br>
            <a:r>
              <a:rPr lang="ar-IQ" sz="1400" b="1" dirty="0"/>
              <a:t>2ـ العبور الوراثي المفرد في المنطقة (2) اقل من الاتحادات الابوية تكرارا واكثر من بقية </a:t>
            </a:r>
            <a:r>
              <a:rPr lang="ar-IQ" sz="1400" b="1" dirty="0" err="1"/>
              <a:t>العبورات</a:t>
            </a:r>
            <a:r>
              <a:rPr lang="ar-IQ" sz="1400" b="1" dirty="0"/>
              <a:t>. </a:t>
            </a:r>
            <a:br>
              <a:rPr lang="ar-IQ" sz="1400" b="1" dirty="0"/>
            </a:br>
            <a:r>
              <a:rPr lang="ar-IQ" sz="1400" b="1" dirty="0"/>
              <a:t>3ـ العبور الوراثي المفرد في المنطقة (1) اقل من تكرار العبور الوراثي المفرد في المنطقة (2) واكثر من العبور الوراثي المزدوج. </a:t>
            </a:r>
            <a:br>
              <a:rPr lang="ar-IQ" sz="1400" b="1" dirty="0"/>
            </a:br>
            <a:r>
              <a:rPr lang="ar-IQ" sz="1400" b="1" dirty="0"/>
              <a:t>4ـ تكرار العبور الوراثي المزدوج اقل من جميع الاتحادات الابوية </a:t>
            </a:r>
            <a:r>
              <a:rPr lang="ar-IQ" sz="1400" b="1" dirty="0" err="1"/>
              <a:t>والعبورية</a:t>
            </a:r>
            <a:r>
              <a:rPr lang="ar-IQ" sz="1400" b="1" dirty="0"/>
              <a:t> الناتجة. </a:t>
            </a:r>
            <a:br>
              <a:rPr lang="ar-IQ" sz="1400" b="1" dirty="0"/>
            </a:br>
            <a:r>
              <a:rPr lang="ar-IQ" sz="1400" b="1" dirty="0"/>
              <a:t>مثال :ـ نبات هجين لثلاثة ازواج من الجينات عمل له تلقيح اختباري وكانت كما يلي:ــ </a:t>
            </a:r>
            <a:br>
              <a:rPr lang="ar-IQ" sz="1400" b="1" dirty="0"/>
            </a:br>
            <a:r>
              <a:rPr lang="ar-IQ" sz="1400" b="1" dirty="0"/>
              <a:t>التراكيب الابوية :</a:t>
            </a:r>
            <a:br>
              <a:rPr lang="ar-IQ" sz="1400" b="1" dirty="0"/>
            </a:br>
            <a:r>
              <a:rPr lang="en-US" sz="1400" b="1" dirty="0" err="1"/>
              <a:t>ABC|abc</a:t>
            </a:r>
            <a:r>
              <a:rPr lang="en-US" sz="1400" b="1" dirty="0"/>
              <a:t>  = 345  </a:t>
            </a:r>
            <a:br>
              <a:rPr lang="en-US" sz="1400" b="1" dirty="0"/>
            </a:br>
            <a:r>
              <a:rPr lang="en-US" sz="1400" b="1" dirty="0" err="1"/>
              <a:t>Abc|abc</a:t>
            </a:r>
            <a:r>
              <a:rPr lang="en-US" sz="1400" b="1" dirty="0"/>
              <a:t> = 335</a:t>
            </a:r>
            <a:br>
              <a:rPr lang="en-US" sz="1400" b="1" dirty="0"/>
            </a:br>
            <a:r>
              <a:rPr lang="ar-IQ" sz="1400" b="1" dirty="0"/>
              <a:t>التراكيب </a:t>
            </a:r>
            <a:r>
              <a:rPr lang="ar-IQ" sz="1400" b="1" dirty="0" err="1"/>
              <a:t>العبورية</a:t>
            </a:r>
            <a:r>
              <a:rPr lang="ar-IQ" sz="1400" b="1" dirty="0"/>
              <a:t> في المنطقة(2) :</a:t>
            </a:r>
            <a:br>
              <a:rPr lang="ar-IQ" sz="1400" b="1" dirty="0"/>
            </a:br>
            <a:r>
              <a:rPr lang="en-US" sz="1400" b="1" dirty="0" err="1"/>
              <a:t>ABc|abc</a:t>
            </a:r>
            <a:r>
              <a:rPr lang="en-US" sz="1400" b="1" dirty="0"/>
              <a:t> = 102</a:t>
            </a:r>
            <a:br>
              <a:rPr lang="en-US" sz="1400" b="1" dirty="0"/>
            </a:br>
            <a:r>
              <a:rPr lang="en-US" sz="1400" b="1" dirty="0" err="1"/>
              <a:t>AbC</a:t>
            </a:r>
            <a:r>
              <a:rPr lang="en-US" sz="1400" b="1" dirty="0"/>
              <a:t> |</a:t>
            </a:r>
            <a:r>
              <a:rPr lang="en-US" sz="1400" b="1" dirty="0" err="1"/>
              <a:t>abc</a:t>
            </a:r>
            <a:r>
              <a:rPr lang="en-US" sz="1400" b="1" dirty="0"/>
              <a:t> = 98</a:t>
            </a:r>
            <a:br>
              <a:rPr lang="en-US" sz="1400" b="1" dirty="0"/>
            </a:br>
            <a:r>
              <a:rPr lang="en-US" sz="1400" b="1" dirty="0"/>
              <a:t>        </a:t>
            </a:r>
            <a:r>
              <a:rPr lang="ar-IQ" sz="1400" b="1" dirty="0"/>
              <a:t>التراكيب </a:t>
            </a:r>
            <a:r>
              <a:rPr lang="ar-IQ" sz="1400" b="1" dirty="0" err="1"/>
              <a:t>العبورية</a:t>
            </a:r>
            <a:r>
              <a:rPr lang="ar-IQ" sz="1400" b="1" dirty="0"/>
              <a:t> في المنطقة(1) :</a:t>
            </a:r>
            <a:br>
              <a:rPr lang="ar-IQ" sz="1400" b="1" dirty="0"/>
            </a:br>
            <a:r>
              <a:rPr lang="en-US" sz="1400" b="1" dirty="0" err="1"/>
              <a:t>Abc|abc</a:t>
            </a:r>
            <a:r>
              <a:rPr lang="en-US" sz="1400" b="1" dirty="0"/>
              <a:t> = 57 </a:t>
            </a:r>
            <a:br>
              <a:rPr lang="en-US" sz="1400" b="1" dirty="0"/>
            </a:br>
            <a:r>
              <a:rPr lang="en-US" sz="1400" b="1" dirty="0" err="1"/>
              <a:t>Abc|abc</a:t>
            </a:r>
            <a:r>
              <a:rPr lang="en-US" sz="1400" b="1" dirty="0"/>
              <a:t> = 43  </a:t>
            </a:r>
            <a:br>
              <a:rPr lang="en-US" sz="1400" b="1" dirty="0"/>
            </a:br>
            <a:r>
              <a:rPr lang="ar-IQ" sz="1400" b="1" dirty="0"/>
              <a:t>العبور المزدوج :</a:t>
            </a:r>
            <a:br>
              <a:rPr lang="ar-IQ" sz="1400" b="1" dirty="0"/>
            </a:br>
            <a:r>
              <a:rPr lang="en-US" sz="1400" b="1" dirty="0" err="1"/>
              <a:t>AbC|abc</a:t>
            </a:r>
            <a:r>
              <a:rPr lang="en-US" sz="1400" b="1" dirty="0"/>
              <a:t> = 9 </a:t>
            </a:r>
            <a:br>
              <a:rPr lang="en-US" sz="1400" b="1" dirty="0"/>
            </a:br>
            <a:r>
              <a:rPr lang="en-US" sz="1400" b="1" dirty="0" err="1"/>
              <a:t>Abc|abc</a:t>
            </a:r>
            <a:r>
              <a:rPr lang="en-US" sz="1400" b="1" dirty="0"/>
              <a:t> = 11</a:t>
            </a:r>
            <a:br>
              <a:rPr lang="en-US" sz="1400" b="1" dirty="0"/>
            </a:br>
            <a:r>
              <a:rPr lang="ar-IQ" sz="1400" b="1" dirty="0" smtClean="0"/>
              <a:t>المطلوب </a:t>
            </a:r>
            <a:r>
              <a:rPr lang="ar-IQ" sz="1400" b="1" dirty="0"/>
              <a:t>:ـ ارسم الخارطة الوراثية ، اي المسافة بين الجينات </a:t>
            </a:r>
            <a:r>
              <a:rPr lang="en-US" sz="1400" b="1" dirty="0"/>
              <a:t>ABC. </a:t>
            </a:r>
            <a:br>
              <a:rPr lang="en-US" sz="1400" b="1" dirty="0"/>
            </a:br>
            <a:r>
              <a:rPr lang="ar-IQ" sz="1400" b="1" dirty="0"/>
              <a:t>الحل :ــ </a:t>
            </a:r>
            <a:br>
              <a:rPr lang="ar-IQ" sz="1400" b="1" dirty="0"/>
            </a:br>
            <a:r>
              <a:rPr lang="ar-IQ" sz="1400" b="1" dirty="0"/>
              <a:t>1ـ مجموع التراكيب الوراثية الكلية 1000 </a:t>
            </a:r>
            <a:br>
              <a:rPr lang="ar-IQ" sz="1400" b="1" dirty="0"/>
            </a:br>
            <a:r>
              <a:rPr lang="ar-IQ" sz="1400" b="1" dirty="0"/>
              <a:t>نسبة الاتحادات الابوية =    100 = 68 % </a:t>
            </a:r>
            <a:br>
              <a:rPr lang="ar-IQ" sz="1400" b="1" dirty="0"/>
            </a:br>
            <a:r>
              <a:rPr lang="ar-IQ" sz="1400" b="1" dirty="0"/>
              <a:t>نسبة </a:t>
            </a:r>
            <a:r>
              <a:rPr lang="ar-IQ" sz="1400" b="1" dirty="0" err="1"/>
              <a:t>العبورات</a:t>
            </a:r>
            <a:r>
              <a:rPr lang="ar-IQ" sz="1400" b="1" dirty="0"/>
              <a:t> في المنطقة 2 =     100 = 20% </a:t>
            </a:r>
            <a:br>
              <a:rPr lang="ar-IQ" sz="1400" b="1" dirty="0"/>
            </a:br>
            <a:r>
              <a:rPr lang="ar-IQ" sz="1400" b="1" dirty="0"/>
              <a:t>نسبة </a:t>
            </a:r>
            <a:r>
              <a:rPr lang="ar-IQ" sz="1400" b="1" dirty="0" err="1"/>
              <a:t>العبورات</a:t>
            </a:r>
            <a:r>
              <a:rPr lang="ar-IQ" sz="1400" b="1" dirty="0"/>
              <a:t> في المنطقة 1 =       100 =10 %</a:t>
            </a:r>
            <a:br>
              <a:rPr lang="ar-IQ" sz="1400" b="1" dirty="0"/>
            </a:br>
            <a:r>
              <a:rPr lang="ar-IQ" sz="1400" b="1" dirty="0"/>
              <a:t>نسبة العبور المزدوج =        100=2% </a:t>
            </a:r>
            <a:br>
              <a:rPr lang="ar-IQ" sz="1400" b="1" dirty="0"/>
            </a:br>
            <a:r>
              <a:rPr lang="ar-IQ" sz="1400" b="1" dirty="0"/>
              <a:t>المسافة بين  </a:t>
            </a:r>
            <a:r>
              <a:rPr lang="en-US" sz="1400" b="1" dirty="0"/>
              <a:t>B</a:t>
            </a:r>
            <a:r>
              <a:rPr lang="ar-IQ" sz="1400" b="1" dirty="0"/>
              <a:t>و</a:t>
            </a:r>
            <a:r>
              <a:rPr lang="en-US" sz="1400" b="1" dirty="0"/>
              <a:t>A = </a:t>
            </a:r>
            <a:r>
              <a:rPr lang="ar-IQ" sz="1400" b="1" dirty="0"/>
              <a:t>العبور الوراثي المفرد في المنطقة (</a:t>
            </a:r>
            <a:r>
              <a:rPr lang="en-US" sz="1400" b="1" dirty="0"/>
              <a:t>I) + </a:t>
            </a:r>
            <a:r>
              <a:rPr lang="ar-IQ" sz="1400" b="1" dirty="0"/>
              <a:t>العبور الوراثي المزدوج =10 +2 =12 </a:t>
            </a:r>
            <a:r>
              <a:rPr lang="ar-IQ" sz="1400" b="1" dirty="0" err="1"/>
              <a:t>سنتيموركان</a:t>
            </a:r>
            <a:r>
              <a:rPr lang="ar-IQ" sz="1400" b="1" dirty="0"/>
              <a:t> .</a:t>
            </a:r>
            <a:br>
              <a:rPr lang="ar-IQ" sz="1400" b="1" dirty="0"/>
            </a:br>
            <a:r>
              <a:rPr lang="ar-IQ" sz="1400" b="1" dirty="0"/>
              <a:t>المسافة بين  </a:t>
            </a:r>
            <a:r>
              <a:rPr lang="en-US" sz="1400" b="1" dirty="0"/>
              <a:t>B</a:t>
            </a:r>
            <a:r>
              <a:rPr lang="ar-IQ" sz="1400" b="1" dirty="0"/>
              <a:t>و</a:t>
            </a:r>
            <a:r>
              <a:rPr lang="en-US" sz="1400" b="1" dirty="0"/>
              <a:t>C = </a:t>
            </a:r>
            <a:r>
              <a:rPr lang="ar-IQ" sz="1400" b="1" dirty="0"/>
              <a:t>العبور الوراثي المفرد في المنطقة (2) + العبور الوراثي المزدوج = 20+ 2 = 22 </a:t>
            </a:r>
            <a:r>
              <a:rPr lang="ar-IQ" sz="1400" b="1" dirty="0" err="1"/>
              <a:t>سنتيموركان</a:t>
            </a:r>
            <a:r>
              <a:rPr lang="ar-IQ" sz="1400" b="1" dirty="0"/>
              <a:t> . </a:t>
            </a:r>
            <a:br>
              <a:rPr lang="ar-IQ" sz="1400" b="1" dirty="0"/>
            </a:br>
            <a:r>
              <a:rPr lang="ar-IQ" sz="1400" b="1" dirty="0" err="1"/>
              <a:t>الخاراطة</a:t>
            </a:r>
            <a:r>
              <a:rPr lang="ar-IQ" sz="1400" b="1" dirty="0"/>
              <a:t> الوراثية تكون :ـ </a:t>
            </a:r>
            <a:br>
              <a:rPr lang="ar-IQ" sz="1400" b="1" dirty="0"/>
            </a:br>
            <a:r>
              <a:rPr lang="en-US" sz="1400" b="1" dirty="0"/>
              <a:t>A     12     B        22   C                          </a:t>
            </a:r>
            <a:br>
              <a:rPr lang="en-US" sz="1400" b="1" dirty="0"/>
            </a:br>
            <a:r>
              <a:rPr lang="en-US" sz="1400" b="1" dirty="0"/>
              <a:t>           .ــــــــــــــــ . ـــــــــــــــــــــــــ. </a:t>
            </a:r>
            <a:br>
              <a:rPr lang="en-US" sz="1400" b="1" dirty="0"/>
            </a:br>
            <a:r>
              <a:rPr lang="en-US" sz="1400" b="1" dirty="0"/>
              <a:t>        </a:t>
            </a:r>
            <a:r>
              <a:rPr lang="ar-IQ" sz="1400" b="1" dirty="0"/>
              <a:t>ان رسم الخرائط الوراثية يعتمد على العبور الوراثي الذي يحصل بين ازواج الجينات وبما ان مناطق </a:t>
            </a:r>
            <a:r>
              <a:rPr lang="ar-IQ" sz="1400" b="1" dirty="0" err="1"/>
              <a:t>السنترومير</a:t>
            </a:r>
            <a:r>
              <a:rPr lang="ar-IQ" sz="1400" b="1" dirty="0"/>
              <a:t> ونهايات الكروموسومات (</a:t>
            </a:r>
            <a:r>
              <a:rPr lang="ar-IQ" sz="1400" b="1" dirty="0" err="1"/>
              <a:t>التيلومير</a:t>
            </a:r>
            <a:r>
              <a:rPr lang="ar-IQ" sz="1400" b="1" dirty="0"/>
              <a:t>) هي مناطق ذات حلزنة قوية</a:t>
            </a:r>
            <a:br>
              <a:rPr lang="ar-IQ" sz="1400" b="1" dirty="0"/>
            </a:br>
            <a:r>
              <a:rPr lang="ar-IQ" sz="1400" b="1" dirty="0" smtClean="0"/>
              <a:t>(</a:t>
            </a:r>
            <a:r>
              <a:rPr lang="ar-IQ" sz="1400" b="1" dirty="0" err="1"/>
              <a:t>هيتروكروماتينية</a:t>
            </a:r>
            <a:r>
              <a:rPr lang="ar-IQ" sz="1400" b="1" dirty="0"/>
              <a:t>) فلا يحصل بها عبور وراثي، اذن الخرائط الوراثية المرسومة والموجودة في المصادر لمواقع هذه الجينات هي تقديرية وليست واقعة 100 % . </a:t>
            </a:r>
            <a:br>
              <a:rPr lang="ar-IQ" sz="1400" b="1" dirty="0"/>
            </a:br>
            <a:endParaRPr lang="ar-IQ" sz="1400" b="1" dirty="0"/>
          </a:p>
        </p:txBody>
      </p:sp>
    </p:spTree>
    <p:extLst>
      <p:ext uri="{BB962C8B-B14F-4D97-AF65-F5344CB8AC3E}">
        <p14:creationId xmlns:p14="http://schemas.microsoft.com/office/powerpoint/2010/main" val="120157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pPr algn="r"/>
            <a:r>
              <a:rPr lang="ar-IQ" sz="1400" b="1" dirty="0"/>
              <a:t>التعارض والتوافق : </a:t>
            </a:r>
            <a:r>
              <a:rPr lang="en-US" sz="1400" b="1" dirty="0"/>
              <a:t>Interference  and Coincidence  </a:t>
            </a:r>
            <a:br>
              <a:rPr lang="en-US" sz="1400" b="1" dirty="0"/>
            </a:br>
            <a:r>
              <a:rPr lang="ar-IQ" sz="1400" b="1" dirty="0"/>
              <a:t>التعارض : </a:t>
            </a:r>
            <a:r>
              <a:rPr lang="en-US" sz="1400" b="1" dirty="0"/>
              <a:t>Interference </a:t>
            </a:r>
            <a:br>
              <a:rPr lang="en-US" sz="1400" b="1" dirty="0"/>
            </a:br>
            <a:r>
              <a:rPr lang="ar-IQ" sz="1400" b="1" dirty="0"/>
              <a:t>ويعني ان حصول عبور وراثي في منطقة ما يمنع عبور وراثي في منطقة اخرى مجاورة مثلا العبور بين  </a:t>
            </a:r>
            <a:r>
              <a:rPr lang="en-US" sz="1400" b="1" dirty="0"/>
              <a:t>B</a:t>
            </a:r>
            <a:r>
              <a:rPr lang="ar-IQ" sz="1400" b="1" dirty="0"/>
              <a:t>و</a:t>
            </a:r>
            <a:r>
              <a:rPr lang="en-US" sz="1400" b="1" dirty="0"/>
              <a:t>A </a:t>
            </a:r>
            <a:r>
              <a:rPr lang="ar-IQ" sz="1400" b="1" dirty="0"/>
              <a:t>يمنع حدوث عبور في منطقة </a:t>
            </a:r>
            <a:r>
              <a:rPr lang="en-US" sz="1400" b="1" dirty="0"/>
              <a:t>D</a:t>
            </a:r>
            <a:r>
              <a:rPr lang="ar-IQ" sz="1400" b="1" dirty="0"/>
              <a:t>و</a:t>
            </a:r>
            <a:r>
              <a:rPr lang="en-US" sz="1400" b="1" dirty="0"/>
              <a:t>C </a:t>
            </a:r>
            <a:r>
              <a:rPr lang="ar-IQ" sz="1400" b="1" dirty="0"/>
              <a:t>واسباب التعارض هي : </a:t>
            </a:r>
            <a:br>
              <a:rPr lang="ar-IQ" sz="1400" b="1" dirty="0"/>
            </a:br>
            <a:r>
              <a:rPr lang="ar-IQ" sz="1400" b="1" dirty="0"/>
              <a:t>1ـ </a:t>
            </a:r>
            <a:r>
              <a:rPr lang="ar-IQ" sz="1400" b="1" dirty="0" err="1"/>
              <a:t>كروماتيدي</a:t>
            </a:r>
            <a:r>
              <a:rPr lang="ar-IQ" sz="1400" b="1" dirty="0"/>
              <a:t> هذا النوع من التعارض يؤدي الى نقص </a:t>
            </a:r>
            <a:r>
              <a:rPr lang="ar-IQ" sz="1400" b="1" dirty="0" err="1"/>
              <a:t>الكروماتيدات</a:t>
            </a:r>
            <a:r>
              <a:rPr lang="ar-IQ" sz="1400" b="1" dirty="0"/>
              <a:t> التي فيها عبور وراثي بسبب عدم حصول او منع حصول انكسار والتحام </a:t>
            </a:r>
            <a:r>
              <a:rPr lang="ar-IQ" sz="1400" b="1" dirty="0" err="1"/>
              <a:t>الكروماتيدات</a:t>
            </a:r>
            <a:r>
              <a:rPr lang="ar-IQ" sz="1400" b="1" dirty="0"/>
              <a:t> . </a:t>
            </a:r>
            <a:br>
              <a:rPr lang="ar-IQ" sz="1400" b="1" dirty="0"/>
            </a:br>
            <a:r>
              <a:rPr lang="ar-IQ" sz="1400" b="1" dirty="0"/>
              <a:t>2ـ تعارض </a:t>
            </a:r>
            <a:r>
              <a:rPr lang="ar-IQ" sz="1400" b="1" dirty="0" err="1"/>
              <a:t>الكايزما</a:t>
            </a:r>
            <a:r>
              <a:rPr lang="ar-IQ" sz="1400" b="1" dirty="0"/>
              <a:t> : وهو حصول عبور وراثي في منطقة يمنع حصول عبور وراثي اخر في منطقة اخرى بسبب عدم قدرة </a:t>
            </a:r>
            <a:r>
              <a:rPr lang="ar-IQ" sz="1400" b="1" dirty="0" err="1"/>
              <a:t>الكرماتيدة</a:t>
            </a:r>
            <a:r>
              <a:rPr lang="ar-IQ" sz="1400" b="1" dirty="0"/>
              <a:t> على </a:t>
            </a:r>
            <a:r>
              <a:rPr lang="ar-IQ" sz="1400" b="1" dirty="0" err="1"/>
              <a:t>الاتحام</a:t>
            </a:r>
            <a:r>
              <a:rPr lang="ar-IQ" sz="1400" b="1" dirty="0"/>
              <a:t> مرة اخرى . </a:t>
            </a:r>
            <a:br>
              <a:rPr lang="ar-IQ" sz="1400" b="1" dirty="0"/>
            </a:br>
            <a:r>
              <a:rPr lang="ar-IQ" sz="1400" b="1" dirty="0"/>
              <a:t>3ـ تعارض بسبب شدة </a:t>
            </a:r>
            <a:r>
              <a:rPr lang="ar-IQ" sz="1400" b="1" dirty="0" err="1"/>
              <a:t>الحلزنة</a:t>
            </a:r>
            <a:r>
              <a:rPr lang="ar-IQ" sz="1400" b="1" dirty="0"/>
              <a:t> : </a:t>
            </a:r>
            <a:br>
              <a:rPr lang="ar-IQ" sz="1400" b="1" dirty="0"/>
            </a:br>
            <a:r>
              <a:rPr lang="ar-IQ" sz="1400" b="1" dirty="0"/>
              <a:t>ان هذا التعارض يحصل نتيجة شدة </a:t>
            </a:r>
            <a:r>
              <a:rPr lang="ar-IQ" sz="1400" b="1" dirty="0" err="1"/>
              <a:t>الحلزنة</a:t>
            </a:r>
            <a:r>
              <a:rPr lang="ar-IQ" sz="1400" b="1" dirty="0"/>
              <a:t> الموجودة في ال</a:t>
            </a:r>
            <a:r>
              <a:rPr lang="en-US" sz="1400" b="1" dirty="0"/>
              <a:t>DNA  . </a:t>
            </a:r>
            <a:br>
              <a:rPr lang="en-US" sz="1400" b="1" dirty="0"/>
            </a:br>
            <a:r>
              <a:rPr lang="ar-IQ" sz="1400" b="1" dirty="0"/>
              <a:t>التوافق : </a:t>
            </a:r>
            <a:r>
              <a:rPr lang="en-US" sz="1400" b="1" dirty="0"/>
              <a:t>Coincidence </a:t>
            </a:r>
            <a:br>
              <a:rPr lang="en-US" sz="1400" b="1" dirty="0"/>
            </a:br>
            <a:r>
              <a:rPr lang="ar-IQ" sz="1400" b="1" dirty="0"/>
              <a:t>ونعني به حصول عبور وراثي في منطقة ما يسمح بحصول عبور وراثي اخر في المنطقة المجاورة . وفي الحسابات الوراثية دائما يكون :ــ </a:t>
            </a:r>
            <a:br>
              <a:rPr lang="ar-IQ" sz="1400" b="1" dirty="0"/>
            </a:br>
            <a:r>
              <a:rPr lang="ar-IQ" sz="1400" b="1" dirty="0"/>
              <a:t>التعارض + التوافق = واحد </a:t>
            </a:r>
            <a:br>
              <a:rPr lang="ar-IQ" sz="1400" b="1" dirty="0"/>
            </a:br>
            <a:r>
              <a:rPr lang="ar-IQ" sz="1400" b="1" dirty="0"/>
              <a:t>(</a:t>
            </a:r>
            <a:r>
              <a:rPr lang="ar-IQ" sz="1400" b="1" dirty="0" err="1"/>
              <a:t>هيتروكروماتينية</a:t>
            </a:r>
            <a:r>
              <a:rPr lang="ar-IQ" sz="1400" b="1" dirty="0"/>
              <a:t>) فلا يحصل بها عبور وراثي، اذن الخرائط الوراثية المرسومة والموجودة في المصادر لمواقع هذه الجينات هي تقديرية وليست واقعة 100 % . </a:t>
            </a:r>
            <a:br>
              <a:rPr lang="ar-IQ" sz="1400" b="1" dirty="0"/>
            </a:br>
            <a:r>
              <a:rPr lang="ar-IQ" sz="1400" b="1" dirty="0"/>
              <a:t>التعارض والتوافق : </a:t>
            </a:r>
            <a:r>
              <a:rPr lang="en-US" sz="1400" b="1" dirty="0"/>
              <a:t>Interference  and Coincidence  </a:t>
            </a:r>
            <a:br>
              <a:rPr lang="en-US" sz="1400" b="1" dirty="0"/>
            </a:br>
            <a:r>
              <a:rPr lang="ar-IQ" sz="1400" b="1" dirty="0"/>
              <a:t>التعارض : </a:t>
            </a:r>
            <a:r>
              <a:rPr lang="en-US" sz="1400" b="1" dirty="0"/>
              <a:t>Interference </a:t>
            </a:r>
            <a:br>
              <a:rPr lang="en-US" sz="1400" b="1" dirty="0"/>
            </a:br>
            <a:r>
              <a:rPr lang="ar-IQ" sz="1400" b="1" dirty="0"/>
              <a:t>ويعني ان حصول عبور وراثي في منطقة ما يمنع عبور وراثي في منطقة اخرى مجاورة مثلا العبور بين  </a:t>
            </a:r>
            <a:r>
              <a:rPr lang="en-US" sz="1400" b="1" dirty="0"/>
              <a:t>B</a:t>
            </a:r>
            <a:r>
              <a:rPr lang="ar-IQ" sz="1400" b="1" dirty="0"/>
              <a:t>و</a:t>
            </a:r>
            <a:r>
              <a:rPr lang="en-US" sz="1400" b="1" dirty="0"/>
              <a:t>A </a:t>
            </a:r>
            <a:r>
              <a:rPr lang="ar-IQ" sz="1400" b="1" dirty="0"/>
              <a:t>يمنع حدوث عبور في منطقة </a:t>
            </a:r>
            <a:r>
              <a:rPr lang="en-US" sz="1400" b="1" dirty="0"/>
              <a:t>D</a:t>
            </a:r>
            <a:r>
              <a:rPr lang="ar-IQ" sz="1400" b="1" dirty="0"/>
              <a:t>و</a:t>
            </a:r>
            <a:r>
              <a:rPr lang="en-US" sz="1400" b="1" dirty="0"/>
              <a:t>C </a:t>
            </a:r>
            <a:r>
              <a:rPr lang="ar-IQ" sz="1400" b="1" dirty="0"/>
              <a:t>واسباب التعارض هي : </a:t>
            </a:r>
            <a:br>
              <a:rPr lang="ar-IQ" sz="1400" b="1" dirty="0"/>
            </a:br>
            <a:r>
              <a:rPr lang="ar-IQ" sz="1400" b="1" dirty="0"/>
              <a:t>1ـ </a:t>
            </a:r>
            <a:r>
              <a:rPr lang="ar-IQ" sz="1400" b="1" dirty="0" err="1"/>
              <a:t>كروماتيدي</a:t>
            </a:r>
            <a:r>
              <a:rPr lang="ar-IQ" sz="1400" b="1" dirty="0"/>
              <a:t> هذا النوع من التعارض يؤدي الى نقص </a:t>
            </a:r>
            <a:r>
              <a:rPr lang="ar-IQ" sz="1400" b="1" dirty="0" err="1"/>
              <a:t>الكروماتيدات</a:t>
            </a:r>
            <a:r>
              <a:rPr lang="ar-IQ" sz="1400" b="1" dirty="0"/>
              <a:t> التي فيها عبور وراثي بسبب عدم حصول او منع حصول انكسار والتحام </a:t>
            </a:r>
            <a:r>
              <a:rPr lang="ar-IQ" sz="1400" b="1" dirty="0" err="1"/>
              <a:t>الكروماتيدات</a:t>
            </a:r>
            <a:r>
              <a:rPr lang="ar-IQ" sz="1400" b="1" dirty="0"/>
              <a:t> . </a:t>
            </a:r>
            <a:br>
              <a:rPr lang="ar-IQ" sz="1400" b="1" dirty="0"/>
            </a:br>
            <a:r>
              <a:rPr lang="ar-IQ" sz="1400" b="1" dirty="0"/>
              <a:t>2ـ تعارض </a:t>
            </a:r>
            <a:r>
              <a:rPr lang="ar-IQ" sz="1400" b="1" dirty="0" err="1"/>
              <a:t>الكايزما</a:t>
            </a:r>
            <a:r>
              <a:rPr lang="ar-IQ" sz="1400" b="1" dirty="0"/>
              <a:t> : وهو حصول عبور وراثي في منطقة يمنع حصول عبور وراثي اخر في منطقة اخرى بسبب عدم قدرة </a:t>
            </a:r>
            <a:r>
              <a:rPr lang="ar-IQ" sz="1400" b="1" dirty="0" err="1"/>
              <a:t>الكرماتيدة</a:t>
            </a:r>
            <a:r>
              <a:rPr lang="ar-IQ" sz="1400" b="1" dirty="0"/>
              <a:t> على </a:t>
            </a:r>
            <a:r>
              <a:rPr lang="ar-IQ" sz="1400" b="1" dirty="0" err="1"/>
              <a:t>الاتحام</a:t>
            </a:r>
            <a:r>
              <a:rPr lang="ar-IQ" sz="1400" b="1" dirty="0"/>
              <a:t> مرة اخرى . </a:t>
            </a:r>
            <a:br>
              <a:rPr lang="ar-IQ" sz="1400" b="1" dirty="0"/>
            </a:br>
            <a:r>
              <a:rPr lang="ar-IQ" sz="1400" b="1" dirty="0"/>
              <a:t>3ـ تعارض بسبب شدة </a:t>
            </a:r>
            <a:r>
              <a:rPr lang="ar-IQ" sz="1400" b="1" dirty="0" err="1"/>
              <a:t>الحلزنة</a:t>
            </a:r>
            <a:r>
              <a:rPr lang="ar-IQ" sz="1400" b="1" dirty="0"/>
              <a:t> : </a:t>
            </a:r>
            <a:br>
              <a:rPr lang="ar-IQ" sz="1400" b="1" dirty="0"/>
            </a:br>
            <a:r>
              <a:rPr lang="ar-IQ" sz="1400" b="1" dirty="0"/>
              <a:t>ان هذا التعارض يحصل نتيجة شدة </a:t>
            </a:r>
            <a:r>
              <a:rPr lang="ar-IQ" sz="1400" b="1" dirty="0" err="1"/>
              <a:t>الحلزنة</a:t>
            </a:r>
            <a:r>
              <a:rPr lang="ar-IQ" sz="1400" b="1" dirty="0"/>
              <a:t> الموجودة في ال</a:t>
            </a:r>
            <a:r>
              <a:rPr lang="en-US" sz="1400" b="1" dirty="0"/>
              <a:t>DNA  . </a:t>
            </a:r>
            <a:br>
              <a:rPr lang="en-US" sz="1400" b="1" dirty="0"/>
            </a:br>
            <a:r>
              <a:rPr lang="ar-IQ" sz="1400" b="1" dirty="0"/>
              <a:t>التوافق : </a:t>
            </a:r>
            <a:r>
              <a:rPr lang="en-US" sz="1400" b="1" dirty="0"/>
              <a:t>Coincidence </a:t>
            </a:r>
            <a:br>
              <a:rPr lang="en-US" sz="1400" b="1" dirty="0"/>
            </a:br>
            <a:r>
              <a:rPr lang="ar-IQ" sz="1400" b="1" dirty="0"/>
              <a:t>ونعني به حصول عبور وراثي في منطقة ما يسمح بحصول عبور وراثي اخر في المنطقة المجاورة . وفي الحسابات الوراثية دائما يكون :ــ </a:t>
            </a:r>
            <a:br>
              <a:rPr lang="ar-IQ" sz="1400" b="1" dirty="0"/>
            </a:br>
            <a:r>
              <a:rPr lang="ar-IQ" sz="1400" b="1" dirty="0"/>
              <a:t>التعارض + التوافق = واحد </a:t>
            </a:r>
          </a:p>
        </p:txBody>
      </p:sp>
    </p:spTree>
    <p:extLst>
      <p:ext uri="{BB962C8B-B14F-4D97-AF65-F5344CB8AC3E}">
        <p14:creationId xmlns:p14="http://schemas.microsoft.com/office/powerpoint/2010/main" val="106053121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394</Words>
  <Application>Microsoft Office PowerPoint</Application>
  <PresentationFormat>عرض على الشاشة (3:4)‏</PresentationFormat>
  <Paragraphs>24</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الارتباط والعبور والخرائط الوراثية </vt:lpstr>
      <vt:lpstr> 2ـ حالة الارتباط التام بين الجينات :ــ          وهي ان تنتقل الجينات المرتبطة مع بعضها ارتباطاً تاماً دون ان تتوزع توزيعا حرا . اي ان الجينات واقعة على نفس الكروموسوم فهي تنتقل معا من جيل اخر دون انفصال كما في المثال التالي :ــ  P1 :                 A    B       x         a   b ــــــــــــــ            ـــــــــــــ ــــــــــــــ           ـــــــــــــ A     B        x     a     b   G1 :                      (  A    B )        ( a    b ) ــــــــــــــــ       ـــــــــــــ  F1:                                   A     B ــــــــــــ ـــــــــــــ a       b                              تلقيح اختبارمع اللاب المتنحي     A B                 ×       ab                                                                                    ـــــــــ                        ــــــــــ                                                                                     ــــــــــ                        ـــــــــــ   a  b                            a  b                                                                                               G    :  (A B)     (a   b)                (a  b)                                                                                                                                                  A B                     a b                                                                                                                                                                                            ــــــــــ                  ـــــــــ                                                                                        ــــــــــ                   ـــــــــ         a   b                   a   b                                                                                             1         :           1                                                                                                 وللكشف عن حالة الارتباط التام فأننا نعمل تضريب اختباري للجيل الاول مع الاب المتنحي فأذا حصلنا على شكلين مظهريين فقط وبنسبتين متساويتين اي (1:1) فأن ذلك يعني وجود ارتباط تام بين ذلك الزوج من الجينات كما موضح في المثال اعلاه .  </vt:lpstr>
      <vt:lpstr>3ـ الارتباط غير التام :Incomplete  Linkage  ان الكروموسومات غالباً لا تنتقل سليمة بكامل جيناتها الى الكاميتات اي ان الارتباط التام بين الجينات يكون نادرا في الكائنات التي تتكاثر جنسيا، واول من لاحظ هذه الظاهرة هو العالم موركان عند دراسته لصفتين في الدورسوفلا، ينتج الارتباط غير التام اذا كان الجينان على كروموسوم واحد وحدث عبور بين ازواج الكروموسومات المتناظرة في المسافة بين الجينين ويمكن الكشف على هذه الحالة من خلال اجراء تضريب اختباري للجيل الاول  مع الاب المتنحي فاذا حصلنا على اربعة اشكال مظهرية على شرط ان لا تكون متشابهة اي لا تخضع للنسبة (1:1:1:1) فعندة ذلك  يكون الارتباط غير التام.  ومثال على ذلك :ـ   في نبات الذرة وجد ان اليل لحبوب الملونة (C) سائد على أليله عديم اللون (c) وأليل الحبوب الممتلئة(S) سائد على اليل الحبوب المجعدة (s). وعند تضريب نبات ذات حبوب ملونة ممتلئة مع نبات عديم اللون وبذوره مجعدة كانت نباتات الجيل الاول كلها ذات حبوب ملونة ممتلئة، وعند تلقيح الجيل الاول اختباريا مع الاب المتنحي للصفتين امكن الحصول على اربع اشكال مظهرية وبنسب مختلفة وبهذا فلم تتحقق النسبة المندلية (1:1:1:1) وعليه فان الارتباط في هذا المثال هو غير تام وكما موضح ادناه :                                           P:                                               C    S                          c      s                                                                                                 ـــــــــــــــ       ×       ـــــــــــــ                                                ـــــــــــــــ                ــــــــــــــ  C    S                         c     s                                                                              عديم اللون مجعد البذور             ملون ممتلأ البذور                                                                                           F1 :                                       C    S                          c      s                                                                                         ـــــــــــــــ                      ـــــــــــــ                                            ـــــــــــــــ                     ـــــــــــــــ C        s                        c       s                                                                              عديم اللون مجعد البذور        ملون ممتلأ البذور                                                                                                C     S          C    s         c    S         c   s                                                                      ــــــــــ       ــــــــــ        ـــــــــــــ         ــــــــــــ                                 ــــــــــ        ـــــــــ       ـــــــــــ           ـــــــــــ  C    s          c    s            c    s             c    s                                                     عديم اللون مجعد : عديم اللون ممتلأ   : ملون مجعد    : ملون ممتلأ                        48 .22 %        1.82 %          1.78 %       48.18 %        </vt:lpstr>
      <vt:lpstr>بعد ان اوضحنا علاقة الجينات مع بعضهما نتطرق الان لتوضيح بعض المفاهيم حول الارتباط، لقد تطورت دراسات الخلية بشكل كبير بعد اكتشاف قوانين مندل لاسيما ملاحظة سلوك الكروموسومات المنتظم سواء في الانقسام الاختزالي ام الخيطي، ومن ملاحظات ودراسات العلماء Sutton (1903) و Morgan (1910) و Bridges  (1916) اتضح ان الجينات محمولة فعلا على الكروموسومات ولابد ان تكون وراثتها وانتقالها من جين الى اخر مماثلة لوراثة الكروموسومات، وان اي كائن حي لابد ان يحمل عدد من الجينات اكبر بكثير جدا من عدد ازواج الكروموسومات التي يحملها .           ان المجموعة الارتباطية Linkage  group  هي عبارة عن كل الجينات المحمولة على كروموسوم واحد، وتنتقل هذه المجموعة الارتباطية كوحدة مستقلة واحدة دائما من  جيل لاخر الا في الحالات التي يحدث فيها العبور Crossing  over  وان عدد المجاميع الارتباطية في اي كائن حي يساوي العدد الاحادي Monoploid  لكروموسومات ذلك الكائن الحي كحد اعلى.   الجينات المرتبطة : لاحظ كل من العلماء Punnett  و Bateson(1906) عند تهجين سلالتين من البزاليا الحلوة تختلفان بزوجين من الصفات المتضادة ان النتائج المشاهدة للنسب المظهرية في الجيل الثاني لا تتفق مع ما وجده مندل (9:3:3:1) اي التوزيع الحر. وهذا ما وجده ايضا العالم Morgan  والعاملين معه (1910-1915) من ان مبدأ الانعزال الحر لا ينطبق على بعض التهجينات في الدورسوفلا فقد اتضح بقاء التراكيب الابوية مرتبطة بنسبة عالية وتنتج تراكيب جديدة بنسبة واطئة. ومن هذه الدراسات اسست جماعة موركان نظرية الارتباط والعبورعلى اسس خلوية ثابتة. وهذه الدراسات دعمت نظرية الكروموسومات ودورها في الوراثة وقادت الى اعداد الخرائط الوراثية التي صورت العلاقة بين الجينات والكروموسومات.        اذن الارتباط هو ميل الجينات غير الاليلية الواقعة على نفس الكروموسوم او نفس المجموعة الارتباطية للبقاء معا بنسبة اعلى مما يتوقع في الانعزال الحر. وترتبط الجينات غير الاليلية بسبب وقوعها على نفس الكروموسوم لذا تحاول ان تبقى معا خلال الانقسام الاختزالي وتدخل نفس الكميت.   وفي حالة بقاء الجينات معا على نفس الكروموســـــــــــوم يحدث الارتباط التام الـ linkage   Complete اما اذا حدث عبور بين ازواج الكروموسومات المتناظرة فينتج عنه الارتباط غير التام Incomplete  Linkage.          اذن الارتباط التام يحصل عندما تكون الجينات متقاربة جدا وواقعة على كروموسوم واحد وتنتقل معا على الدوام من جيل الى اخر ومثال على ذلك في الدورسفلا : عند تضريب حشرة تحمل جينين طافرين على الكروموسوم الرابع ومسؤولين عن ظهور صفة الاجنحة المنحية و الشعيرات المحلوقة ويرمز لها bs | bs مع ذبابة طبيعية ++| ++ تكون النتائج كما يلي :ــ  </vt:lpstr>
      <vt:lpstr>P:                        b   s           +     + ــــــــــــ   ×   ــــــــــــ ــــــــــــ        ــــــــــــ b   s            +     + طبيعية                  متنحية ومخلوقة   F1:                                      b    s ـــــــــــ ـــــــــــ +     +         نجري تهجين اختباري مع الاب المتنحي   متنحية ومحلوقة        b   s    b   s     ×           طبيعية           ــــــــــ        ×    ـــــــــــ          ــــــــــــ               ـــــــــ b   s                +   +   طبيعية        F:            b   s            :      b    s              الاختباري ــــــــــ               ـــــــــ                                         ــــــــــ              ـــــــــ +     + b    s                                  1       :          1 او      50%         :        50% ملاحظة :ــ          رغم وجود صفتين الا ان هذا التهجين لم يخضع لقوانين مندل في التوزيع الحر ولم يعطي الا شكلين مظهريين مما يدل على ان الارتباط قوي بين الجينات وهو ارتباط تام لانه يوجد شكلين مظهريين وبنسبتين متساويتين (1:1) كما مر معنا سابقا. </vt:lpstr>
      <vt:lpstr>العبور الوراثي Crossing    over  يلعب العبور دورا بالغ الاهمية في التطور، ويعد العبور والتوزيع الحر من اكثر الاليات اهمية لانتاج اتحادات جديدة من الجينات ويعمل الانتخاب الطبيعي على حفظ تلك التراكيب التي تنتج كائنات تمتاز بأعلى درجات الموائمة والتي تمنح الكائن الحي اعلى فرص البقاء والاستمرار     ويمكن تلخيص اهم خصائص مفهوم العبور الوراثي بالاتي :ــ  1ـ يطلق على مكان وجود الجين على كروموسوم معين اسم Locus والجمع Loci وتترتب مواقع الجينات على الكروموسومات في تتابع طولي، ويطلق احيانا على مجموعة الجينات المتجاورة والتي تربطها علاقة وظيفية اصطلاح الموقع Locus.  2ـ يشغل اليلي الجين في التركيب الوراثي الخليط اماكن متطابقة على الكروموسومين النظريين، اي ان الاليل A يشغل نفس المكان على الكروموسوم (1) والذي يشغله الاليل a على الكروموسوم النظير (2).  3ـ يتضمن العبور كسر لكل من الكروموسومين النظيرين ويتبادل الاجزاء فيما بينهما.  4ـ يحدث العبور اثناء تلاصق الكروموسومات المتناظرة في الدور التمهيدي الاول – Prophase – من الانقسام الميوزي.  5ـ تتكون الكروموسومات ذات الاتحادات الوراثية الجديدة بالنسبة للجينات المرتبطة كنتيجة لحدوث العبور في المناطق بين موقعين.  6- يزداد احتمال حدوث العبور بين الموقعين بزيادة المسافة بينهما على الكروموسوم.  اذن فالعبور يحدث بعد عملية اسنتساخ او تضاعف الكروموسومات اثناء الانقسام الاختزالي، أي بعد ان يصبح كل كروموسوم عبارة عن كروموتيدتين شقيقتين ومتطابقتين، وبعد ان تتزاوج الكروموسومات المتناظرة يحدث العبور بين الكروماتيدات غير الشقيقة. وتتضمن هذه العملية على كسر واعادة الالتحام لاثنين فقط من الخيوط الاربعة عند اية نقطة على الكروموسومات .  لذلك ان اثنين من الكروماتيدات الناتجة من الانقسام الميوزي وهي الكروماتيدة AB والكروماتيدة ab مثلا تكون فيها الجينات مرتبطة بنفس التسلسل كما كانتا في الكروموسومات الابوية، ويطلق على هذه الكروماتيدات التي لم تشترك في العبور بالكروماتيدات الابوية او الاعبورية. من هنا يتضح ان التراكيب الابوية الجديدة مضمونة بنسبة لاتقل عن 50% لان اثنين من اربع كروماتيدات لم يحصل فيها عبور. اما الكروماتيدتين الاخريين aB وAb اللتان نشاتا من العبور الوراثي قد شكلنا اتحادين جديدين من العلاقات الارتباطية وتسمى بالاتجادات العبورية او الطرز العبورية، والارتباطات الناشئة الجديدة تكون على شكلين:-  1- الدور التجاذبي :Coupling (AB/ab)  حيث يكون الاليلان السائدان على كروموسوم (AB) والاليلان المتنحيان (ab) على الكروموسوم الاخر فيطلق على العلاقة الارتباطية الدور التجاذبي.  2- الدور التنافري Repulsing (Ab/aB):  حيث يحتل الاليل السائد لموقع وراثي والاليل المتنحي للموقع الاخر على نفس الكروموسوم اي aBعلى كروموسوم و Ab على كروموسوم الاخر. </vt:lpstr>
      <vt:lpstr>تكرار الكيازما ورسم الخرائط الوراثية :         تعرف الكيازما بانها نقطة التبادل الوراثي، اذا يتكون الزوج الكروموسومي المتلاصق (الوحدة الثانية) من اربعة كروماتيدات تسمى الرباعيات Tetrad ولابد لكل رباعية من كيازما واحدة على الاقل في مكان ما على طولها، وكلما زاد طولها على الكروموسوم زاد عدد الكيازما. وكلما زادت المسافة بين الجينات على الكروموسوم كلما زاد احتمال حدوث كيازما بينهما وبالعكس كلما اقترب الجينين من بعضهما كلما قل احتمال حصول كيازما بينهما، ويمكن الاستفادة من حدوث الكيازما في التنبؤ بنسب الكاميتات الابوية والعبورية المتوقع ان ينتجها تركيب وراثي معين. وتعتبر نسبة الكاميتات العبورية اي الاتحادات الجديدة الناتجة من تركيب وراثي معين كنتيجة للعدد الذي تتكون به الكيازما بين الجينات (اي عدد الكيازما).  ملاحظة :ــ         عدد الكيازما =1:2 عدد الكميتات العبورية.  او نسبة الكيازما = x2 عدد النواتج العبورية (%). المسافة الوراثية = نسبة الكيازما (%)  اوتساوي  x2 نسبة النواتج العبورية (%). ملاحظة:ــ   وحدة المسافة الوراثية هي سنتي موركان وهي تكافئ 1% عبور وراثي اي المسافة الوراثية هي نفسها نسبة الكيازما.  لرسم الخرائط الوراثية يجب معرفة مايلي : مسافة الخريطة: هناك نقطتان رئيسيتان يجب مراعاتها عند رسم الخرائط الوراثية هي :- أ - تحديد تتابع الجينات على الكروموسوم. ب - تحديد المسافة الوراثية بين الجينات. مثال: اذا كان التركيب الوراثي Ab/aB بنسبة 8% ناتج من الكميتات العبورية AB وab فما هي المسافة بين الجينين A وB ؟ الحل: مسافة الوراثية = نسبة الكيازما (%)                       = x2 نسبة النواتج العبورية (%)                       = x28   = 16 وحدة خريطة او وحدة مسافة.  طريقة رسم الخرائط بثلاث نقاط:          يعتبر مورغان وستروتفان اول من وصفا طريقة لرسم الخرائط الكروموسومية وبطريقة سميت بطريقة الارتباط الثلاثي Three   point   Linkage  وذلك بسبب استعمال ثلاث مواقع جينية (اي ثلاث ازواج من الجينات) معا. وعلى ضوء ذلك قسما العبور الوراثي وفي حالة ثلاث ازواج من الجينات الى :ــ  1ـ عبور وراثي مفرد في المنطقة الاولى (1) وتشمل Abc و aBC .  2ـ عبور وراثي مفرد في المنطقة الثانية (2) وتشمل ABc و abC .  3ـ عبور وراثي المزدوج ويشمل: AbC و aBc .  اما التراكيب الابوية فهي تشمل : ABC   و abc .  </vt:lpstr>
      <vt:lpstr> ويمكن التمييز بين النسل الناتج من الاتحادات العبورية عن الاتحادات الأبوية وذلك من معرفة إعداد النسل الناتج من كل منها كلاتي :ــ  1ـ يكون تكرار الاتحادات الأبوية أعلى من العبورية أي أعلى قيمة في النسل وتكون متقاربة فيما بينها اي ان : ABC  و abc لها اعلى قيمة.  2ـ العبور الوراثي المفرد في المنطقة (2) اقل من الاتحادات الابوية تكرارا واكثر من بقية العبورات.  3ـ العبور الوراثي المفرد في المنطقة (1) اقل من تكرار العبور الوراثي المفرد في المنطقة (2) واكثر من العبور الوراثي المزدوج.  4ـ تكرار العبور الوراثي المزدوج اقل من جميع الاتحادات الابوية والعبورية الناتجة.  مثال :ـ نبات هجين لثلاثة ازواج من الجينات عمل له تلقيح اختباري وكانت كما يلي:ــ  التراكيب الابوية : ABC|abc  = 345   Abc|abc = 335 التراكيب العبورية في المنطقة(2) : ABc|abc = 102 AbC |abc = 98         التراكيب العبورية في المنطقة(1) : Abc|abc = 57  Abc|abc = 43   العبور المزدوج : AbC|abc = 9  Abc|abc = 11 المطلوب :ـ ارسم الخارطة الوراثية ، اي المسافة بين الجينات ABC.  الحل :ــ  1ـ مجموع التراكيب الوراثية الكلية 1000  نسبة الاتحادات الابوية =    100 = 68 %  نسبة العبورات في المنطقة 2 =     100 = 20%  نسبة العبورات في المنطقة 1 =       100 =10 % نسبة العبور المزدوج =        100=2%  المسافة بين  BوA = العبور الوراثي المفرد في المنطقة (I) + العبور الوراثي المزدوج =10 +2 =12 سنتيموركان . المسافة بين  BوC = العبور الوراثي المفرد في المنطقة (2) + العبور الوراثي المزدوج = 20+ 2 = 22 سنتيموركان .  الخاراطة الوراثية تكون :ـ  A     12     B        22   C                                      .ــــــــــــــــ . ـــــــــــــــــــــــــ.          ان رسم الخرائط الوراثية يعتمد على العبور الوراثي الذي يحصل بين ازواج الجينات وبما ان مناطق السنترومير ونهايات الكروموسومات (التيلومير) هي مناطق ذات حلزنة قوية (هيتروكروماتينية) فلا يحصل بها عبور وراثي، اذن الخرائط الوراثية المرسومة والموجودة في المصادر لمواقع هذه الجينات هي تقديرية وليست واقعة 100 % .  </vt:lpstr>
      <vt:lpstr>التعارض والتوافق : Interference  and Coincidence   التعارض : Interference  ويعني ان حصول عبور وراثي في منطقة ما يمنع عبور وراثي في منطقة اخرى مجاورة مثلا العبور بين  BوA يمنع حدوث عبور في منطقة DوC واسباب التعارض هي :  1ـ كروماتيدي هذا النوع من التعارض يؤدي الى نقص الكروماتيدات التي فيها عبور وراثي بسبب عدم حصول او منع حصول انكسار والتحام الكروماتيدات .  2ـ تعارض الكايزما : وهو حصول عبور وراثي في منطقة يمنع حصول عبور وراثي اخر في منطقة اخرى بسبب عدم قدرة الكرماتيدة على الاتحام مرة اخرى .  3ـ تعارض بسبب شدة الحلزنة :  ان هذا التعارض يحصل نتيجة شدة الحلزنة الموجودة في الDNA  .  التوافق : Coincidence  ونعني به حصول عبور وراثي في منطقة ما يسمح بحصول عبور وراثي اخر في المنطقة المجاورة . وفي الحسابات الوراثية دائما يكون :ــ  التعارض + التوافق = واحد  (هيتروكروماتينية) فلا يحصل بها عبور وراثي، اذن الخرائط الوراثية المرسومة والموجودة في المصادر لمواقع هذه الجينات هي تقديرية وليست واقعة 100 % .  التعارض والتوافق : Interference  and Coincidence   التعارض : Interference  ويعني ان حصول عبور وراثي في منطقة ما يمنع عبور وراثي في منطقة اخرى مجاورة مثلا العبور بين  BوA يمنع حدوث عبور في منطقة DوC واسباب التعارض هي :  1ـ كروماتيدي هذا النوع من التعارض يؤدي الى نقص الكروماتيدات التي فيها عبور وراثي بسبب عدم حصول او منع حصول انكسار والتحام الكروماتيدات .  2ـ تعارض الكايزما : وهو حصول عبور وراثي في منطقة يمنع حصول عبور وراثي اخر في منطقة اخرى بسبب عدم قدرة الكرماتيدة على الاتحام مرة اخرى .  3ـ تعارض بسبب شدة الحلزنة :  ان هذا التعارض يحصل نتيجة شدة الحلزنة الموجودة في الDNA  .  التوافق : Coincidence  ونعني به حصول عبور وراثي في منطقة ما يسمح بحصول عبور وراثي اخر في المنطقة المجاورة . وفي الحسابات الوراثية دائما يكون :ــ  التعارض + التوافق = واحد </vt:lpstr>
      <vt:lpstr>العوامل المؤثرة في العبور الوراثي :ــ  1ـ الجنس :ــ  وهو يؤثر على نسبة العبور، فمثلا في ذكور الدورسوفلا تكون العبورات قليلة وكذلك في الاجناس المتبانية الامشاج تكون النسبة اقل مما هو في الاجناس المتماثلة الامشاج .  2ـ عمر الام :ـحيث يقل العبور بتقدم عمر الام .  3ـ الحرارة :ــ  زيادة درجة الحرارة تاثر على نسبة العبور ، والحرارة الاعلى او اقل من 22 م تزيد من نسبة العبور .  4ـ تأثيرات الغذاء والمواد الكيمياوية والاشعاع :ـ مثلا التركيز العالي للكالسيوم يقلل من نسبة العبور بين الجينات على الكروموسوم X ، بينما يزداد العبور عند التعرض للاشعاع . 5ـ تأثير النمط الوراثي :ــ تختلف نسبة العبور بين جينين معينين بأختلاف النمط الوراثي للسلالات المختلفة .  6ـ تأثير السنترومير حيث يقل العبور قرب مناطق السنتروميرات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الارتباط والعبور والخرائط الوراثية </dc:title>
  <dc:creator>Notes</dc:creator>
  <cp:lastModifiedBy>Azi</cp:lastModifiedBy>
  <cp:revision>2</cp:revision>
  <dcterms:created xsi:type="dcterms:W3CDTF">2018-11-11T15:17:49Z</dcterms:created>
  <dcterms:modified xsi:type="dcterms:W3CDTF">2018-11-11T15:33:11Z</dcterms:modified>
</cp:coreProperties>
</file>